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diagrams/data1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0" r:id="rId1"/>
  </p:sldMasterIdLst>
  <p:notesMasterIdLst>
    <p:notesMasterId r:id="rId26"/>
  </p:notesMasterIdLst>
  <p:sldIdLst>
    <p:sldId id="256" r:id="rId2"/>
    <p:sldId id="295" r:id="rId3"/>
    <p:sldId id="260" r:id="rId4"/>
    <p:sldId id="262" r:id="rId5"/>
    <p:sldId id="257" r:id="rId6"/>
    <p:sldId id="261" r:id="rId7"/>
    <p:sldId id="283" r:id="rId8"/>
    <p:sldId id="305" r:id="rId9"/>
    <p:sldId id="306" r:id="rId10"/>
    <p:sldId id="284" r:id="rId11"/>
    <p:sldId id="280" r:id="rId12"/>
    <p:sldId id="281" r:id="rId13"/>
    <p:sldId id="301" r:id="rId14"/>
    <p:sldId id="294" r:id="rId15"/>
    <p:sldId id="296" r:id="rId16"/>
    <p:sldId id="297" r:id="rId17"/>
    <p:sldId id="298" r:id="rId18"/>
    <p:sldId id="299" r:id="rId19"/>
    <p:sldId id="300" r:id="rId20"/>
    <p:sldId id="302" r:id="rId21"/>
    <p:sldId id="289" r:id="rId22"/>
    <p:sldId id="292" r:id="rId23"/>
    <p:sldId id="288" r:id="rId24"/>
    <p:sldId id="307" r:id="rId2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00"/>
    </p:cViewPr>
  </p:sorterViewPr>
  <p:notesViewPr>
    <p:cSldViewPr snapToGrid="0" snapToObjects="1">
      <p:cViewPr>
        <p:scale>
          <a:sx n="200" d="100"/>
          <a:sy n="200" d="100"/>
        </p:scale>
        <p:origin x="-88" y="320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8AD3BA-5DE1-D64F-B0A9-5972D8EA2A82}" type="doc">
      <dgm:prSet loTypeId="urn:microsoft.com/office/officeart/2005/8/layout/process1" loCatId="process" qsTypeId="urn:microsoft.com/office/officeart/2005/8/quickstyle/simple4" qsCatId="simple" csTypeId="urn:microsoft.com/office/officeart/2005/8/colors/colorful1" csCatId="colorful" phldr="1"/>
      <dgm:spPr/>
    </dgm:pt>
    <dgm:pt modelId="{75DFB98A-C933-4F4E-A1D9-1DC8EC526633}">
      <dgm:prSet phldrT="[Testo]"/>
      <dgm:spPr/>
      <dgm:t>
        <a:bodyPr/>
        <a:lstStyle/>
        <a:p>
          <a:r>
            <a:rPr lang="it-IT" dirty="0" smtClean="0"/>
            <a:t>Affermazione del Neoliberismo</a:t>
          </a:r>
          <a:endParaRPr lang="it-IT" dirty="0"/>
        </a:p>
      </dgm:t>
    </dgm:pt>
    <dgm:pt modelId="{946970E5-2715-F845-8B46-BDA04F7E9FDB}" type="parTrans" cxnId="{DCF26697-4F05-BC4A-AD8D-EF54CD3AE397}">
      <dgm:prSet/>
      <dgm:spPr/>
      <dgm:t>
        <a:bodyPr/>
        <a:lstStyle/>
        <a:p>
          <a:endParaRPr lang="it-IT"/>
        </a:p>
      </dgm:t>
    </dgm:pt>
    <dgm:pt modelId="{9D3836DE-3B46-EC4B-BFCE-0FBB2F5E3C6F}" type="sibTrans" cxnId="{DCF26697-4F05-BC4A-AD8D-EF54CD3AE397}">
      <dgm:prSet/>
      <dgm:spPr/>
      <dgm:t>
        <a:bodyPr/>
        <a:lstStyle/>
        <a:p>
          <a:endParaRPr lang="it-IT"/>
        </a:p>
      </dgm:t>
    </dgm:pt>
    <dgm:pt modelId="{80F6F9AB-6B37-B049-8F27-FA7A2FBD5FD8}">
      <dgm:prSet phldrT="[Testo]"/>
      <dgm:spPr/>
      <dgm:t>
        <a:bodyPr/>
        <a:lstStyle/>
        <a:p>
          <a:r>
            <a:rPr lang="it-IT" dirty="0" smtClean="0"/>
            <a:t>Libero mercato</a:t>
          </a:r>
          <a:endParaRPr lang="it-IT" dirty="0"/>
        </a:p>
      </dgm:t>
    </dgm:pt>
    <dgm:pt modelId="{0FCBBD33-FC2B-0243-BC6E-F82A3F1E7A50}" type="parTrans" cxnId="{D903AB79-BE0A-344A-AF15-F72C9A414E66}">
      <dgm:prSet/>
      <dgm:spPr/>
      <dgm:t>
        <a:bodyPr/>
        <a:lstStyle/>
        <a:p>
          <a:endParaRPr lang="it-IT"/>
        </a:p>
      </dgm:t>
    </dgm:pt>
    <dgm:pt modelId="{993A5A7C-C6C4-054A-ACDD-0292652800A5}" type="sibTrans" cxnId="{D903AB79-BE0A-344A-AF15-F72C9A414E66}">
      <dgm:prSet/>
      <dgm:spPr/>
      <dgm:t>
        <a:bodyPr/>
        <a:lstStyle/>
        <a:p>
          <a:endParaRPr lang="it-IT"/>
        </a:p>
      </dgm:t>
    </dgm:pt>
    <dgm:pt modelId="{53A4DD3A-FEB9-F64A-AD31-1D425612BFCA}">
      <dgm:prSet phldrT="[Testo]"/>
      <dgm:spPr/>
      <dgm:t>
        <a:bodyPr/>
        <a:lstStyle/>
        <a:p>
          <a:r>
            <a:rPr lang="it-IT" dirty="0" smtClean="0"/>
            <a:t>Ridimensionamento del ruolo dello stato</a:t>
          </a:r>
          <a:endParaRPr lang="it-IT" dirty="0"/>
        </a:p>
      </dgm:t>
    </dgm:pt>
    <dgm:pt modelId="{FA87527D-231C-994C-9502-7ED06CBA1A28}" type="parTrans" cxnId="{D1B2B5A8-74AC-E547-B622-CB6396D741B5}">
      <dgm:prSet/>
      <dgm:spPr/>
      <dgm:t>
        <a:bodyPr/>
        <a:lstStyle/>
        <a:p>
          <a:endParaRPr lang="it-IT"/>
        </a:p>
      </dgm:t>
    </dgm:pt>
    <dgm:pt modelId="{CF02B557-FE62-BF4A-B2C9-46648114044E}" type="sibTrans" cxnId="{D1B2B5A8-74AC-E547-B622-CB6396D741B5}">
      <dgm:prSet/>
      <dgm:spPr/>
      <dgm:t>
        <a:bodyPr/>
        <a:lstStyle/>
        <a:p>
          <a:endParaRPr lang="it-IT"/>
        </a:p>
      </dgm:t>
    </dgm:pt>
    <dgm:pt modelId="{B3423A09-2698-FC49-AB1E-D14F574282C9}" type="pres">
      <dgm:prSet presAssocID="{AB8AD3BA-5DE1-D64F-B0A9-5972D8EA2A82}" presName="Name0" presStyleCnt="0">
        <dgm:presLayoutVars>
          <dgm:dir/>
          <dgm:resizeHandles val="exact"/>
        </dgm:presLayoutVars>
      </dgm:prSet>
      <dgm:spPr/>
    </dgm:pt>
    <dgm:pt modelId="{BC339030-95AA-484B-B28F-42A1B3DA10D4}" type="pres">
      <dgm:prSet presAssocID="{75DFB98A-C933-4F4E-A1D9-1DC8EC5266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40D635-9212-5F43-8E35-06470E0239AF}" type="pres">
      <dgm:prSet presAssocID="{9D3836DE-3B46-EC4B-BFCE-0FBB2F5E3C6F}" presName="sibTrans" presStyleLbl="sibTrans2D1" presStyleIdx="0" presStyleCnt="2"/>
      <dgm:spPr/>
      <dgm:t>
        <a:bodyPr/>
        <a:lstStyle/>
        <a:p>
          <a:endParaRPr lang="it-IT"/>
        </a:p>
      </dgm:t>
    </dgm:pt>
    <dgm:pt modelId="{2155ACBB-8790-5343-BE55-3DE978D5D941}" type="pres">
      <dgm:prSet presAssocID="{9D3836DE-3B46-EC4B-BFCE-0FBB2F5E3C6F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0DFF12A5-BD1F-EF4F-BA7F-387020A7EA9E}" type="pres">
      <dgm:prSet presAssocID="{80F6F9AB-6B37-B049-8F27-FA7A2FBD5FD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E2B14A-F277-8B4F-B69C-282288A16CFE}" type="pres">
      <dgm:prSet presAssocID="{993A5A7C-C6C4-054A-ACDD-0292652800A5}" presName="sibTrans" presStyleLbl="sibTrans2D1" presStyleIdx="1" presStyleCnt="2"/>
      <dgm:spPr/>
      <dgm:t>
        <a:bodyPr/>
        <a:lstStyle/>
        <a:p>
          <a:endParaRPr lang="it-IT"/>
        </a:p>
      </dgm:t>
    </dgm:pt>
    <dgm:pt modelId="{35997B8A-5F60-FF46-B936-F86659C248F5}" type="pres">
      <dgm:prSet presAssocID="{993A5A7C-C6C4-054A-ACDD-0292652800A5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52A5E6DC-17F6-654A-8FA0-F0EEAEE73BF4}" type="pres">
      <dgm:prSet presAssocID="{53A4DD3A-FEB9-F64A-AD31-1D425612BFC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B860521-8926-B24A-A9DB-D19600EA05CC}" type="presOf" srcId="{9D3836DE-3B46-EC4B-BFCE-0FBB2F5E3C6F}" destId="{2155ACBB-8790-5343-BE55-3DE978D5D941}" srcOrd="1" destOrd="0" presId="urn:microsoft.com/office/officeart/2005/8/layout/process1"/>
    <dgm:cxn modelId="{0EA979F5-6A43-B94F-8E87-A33A2D5FB6E8}" type="presOf" srcId="{75DFB98A-C933-4F4E-A1D9-1DC8EC526633}" destId="{BC339030-95AA-484B-B28F-42A1B3DA10D4}" srcOrd="0" destOrd="0" presId="urn:microsoft.com/office/officeart/2005/8/layout/process1"/>
    <dgm:cxn modelId="{EEE67CC9-F3B6-7B4E-852C-633739B3830E}" type="presOf" srcId="{53A4DD3A-FEB9-F64A-AD31-1D425612BFCA}" destId="{52A5E6DC-17F6-654A-8FA0-F0EEAEE73BF4}" srcOrd="0" destOrd="0" presId="urn:microsoft.com/office/officeart/2005/8/layout/process1"/>
    <dgm:cxn modelId="{2DA2F65C-A1F3-754E-8851-62F83BA1523E}" type="presOf" srcId="{AB8AD3BA-5DE1-D64F-B0A9-5972D8EA2A82}" destId="{B3423A09-2698-FC49-AB1E-D14F574282C9}" srcOrd="0" destOrd="0" presId="urn:microsoft.com/office/officeart/2005/8/layout/process1"/>
    <dgm:cxn modelId="{A3737A5E-F448-824C-B0D4-E55AB5337088}" type="presOf" srcId="{9D3836DE-3B46-EC4B-BFCE-0FBB2F5E3C6F}" destId="{5640D635-9212-5F43-8E35-06470E0239AF}" srcOrd="0" destOrd="0" presId="urn:microsoft.com/office/officeart/2005/8/layout/process1"/>
    <dgm:cxn modelId="{D903AB79-BE0A-344A-AF15-F72C9A414E66}" srcId="{AB8AD3BA-5DE1-D64F-B0A9-5972D8EA2A82}" destId="{80F6F9AB-6B37-B049-8F27-FA7A2FBD5FD8}" srcOrd="1" destOrd="0" parTransId="{0FCBBD33-FC2B-0243-BC6E-F82A3F1E7A50}" sibTransId="{993A5A7C-C6C4-054A-ACDD-0292652800A5}"/>
    <dgm:cxn modelId="{2D4AF378-5AA4-EF4B-BD77-E278B37E5C2F}" type="presOf" srcId="{993A5A7C-C6C4-054A-ACDD-0292652800A5}" destId="{B2E2B14A-F277-8B4F-B69C-282288A16CFE}" srcOrd="0" destOrd="0" presId="urn:microsoft.com/office/officeart/2005/8/layout/process1"/>
    <dgm:cxn modelId="{DCF26697-4F05-BC4A-AD8D-EF54CD3AE397}" srcId="{AB8AD3BA-5DE1-D64F-B0A9-5972D8EA2A82}" destId="{75DFB98A-C933-4F4E-A1D9-1DC8EC526633}" srcOrd="0" destOrd="0" parTransId="{946970E5-2715-F845-8B46-BDA04F7E9FDB}" sibTransId="{9D3836DE-3B46-EC4B-BFCE-0FBB2F5E3C6F}"/>
    <dgm:cxn modelId="{47076E7C-6C8A-204F-A985-D0F049A48CCA}" type="presOf" srcId="{993A5A7C-C6C4-054A-ACDD-0292652800A5}" destId="{35997B8A-5F60-FF46-B936-F86659C248F5}" srcOrd="1" destOrd="0" presId="urn:microsoft.com/office/officeart/2005/8/layout/process1"/>
    <dgm:cxn modelId="{1D8C1DEB-CCDD-354D-9D45-BA30187F7C27}" type="presOf" srcId="{80F6F9AB-6B37-B049-8F27-FA7A2FBD5FD8}" destId="{0DFF12A5-BD1F-EF4F-BA7F-387020A7EA9E}" srcOrd="0" destOrd="0" presId="urn:microsoft.com/office/officeart/2005/8/layout/process1"/>
    <dgm:cxn modelId="{D1B2B5A8-74AC-E547-B622-CB6396D741B5}" srcId="{AB8AD3BA-5DE1-D64F-B0A9-5972D8EA2A82}" destId="{53A4DD3A-FEB9-F64A-AD31-1D425612BFCA}" srcOrd="2" destOrd="0" parTransId="{FA87527D-231C-994C-9502-7ED06CBA1A28}" sibTransId="{CF02B557-FE62-BF4A-B2C9-46648114044E}"/>
    <dgm:cxn modelId="{E783331C-ABA6-E146-96C6-DD068D3DCA40}" type="presParOf" srcId="{B3423A09-2698-FC49-AB1E-D14F574282C9}" destId="{BC339030-95AA-484B-B28F-42A1B3DA10D4}" srcOrd="0" destOrd="0" presId="urn:microsoft.com/office/officeart/2005/8/layout/process1"/>
    <dgm:cxn modelId="{7D7F043D-8C84-FA4A-B55F-BC086DC15848}" type="presParOf" srcId="{B3423A09-2698-FC49-AB1E-D14F574282C9}" destId="{5640D635-9212-5F43-8E35-06470E0239AF}" srcOrd="1" destOrd="0" presId="urn:microsoft.com/office/officeart/2005/8/layout/process1"/>
    <dgm:cxn modelId="{7747DF6E-70C1-D249-B8A3-032F75CE274B}" type="presParOf" srcId="{5640D635-9212-5F43-8E35-06470E0239AF}" destId="{2155ACBB-8790-5343-BE55-3DE978D5D941}" srcOrd="0" destOrd="0" presId="urn:microsoft.com/office/officeart/2005/8/layout/process1"/>
    <dgm:cxn modelId="{B09F2C56-A384-ED45-AED1-945384B8E3DE}" type="presParOf" srcId="{B3423A09-2698-FC49-AB1E-D14F574282C9}" destId="{0DFF12A5-BD1F-EF4F-BA7F-387020A7EA9E}" srcOrd="2" destOrd="0" presId="urn:microsoft.com/office/officeart/2005/8/layout/process1"/>
    <dgm:cxn modelId="{EDA56EB7-F509-F041-93DE-8B7A5F67695A}" type="presParOf" srcId="{B3423A09-2698-FC49-AB1E-D14F574282C9}" destId="{B2E2B14A-F277-8B4F-B69C-282288A16CFE}" srcOrd="3" destOrd="0" presId="urn:microsoft.com/office/officeart/2005/8/layout/process1"/>
    <dgm:cxn modelId="{4E5F2D79-25E9-F540-89B5-9568B6C0F54C}" type="presParOf" srcId="{B2E2B14A-F277-8B4F-B69C-282288A16CFE}" destId="{35997B8A-5F60-FF46-B936-F86659C248F5}" srcOrd="0" destOrd="0" presId="urn:microsoft.com/office/officeart/2005/8/layout/process1"/>
    <dgm:cxn modelId="{47E53479-C2B2-B941-94AA-0EBAF7BCCB28}" type="presParOf" srcId="{B3423A09-2698-FC49-AB1E-D14F574282C9}" destId="{52A5E6DC-17F6-654A-8FA0-F0EEAEE73BF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339030-95AA-484B-B28F-42A1B3DA10D4}">
      <dsp:nvSpPr>
        <dsp:cNvPr id="0" name=""/>
        <dsp:cNvSpPr/>
      </dsp:nvSpPr>
      <dsp:spPr>
        <a:xfrm>
          <a:off x="8036" y="940578"/>
          <a:ext cx="2402085" cy="14412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2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Affermazione del Neoliberismo</a:t>
          </a:r>
          <a:endParaRPr lang="it-IT" sz="2000" kern="1200" dirty="0"/>
        </a:p>
      </dsp:txBody>
      <dsp:txXfrm>
        <a:off x="8036" y="940578"/>
        <a:ext cx="2402085" cy="1441251"/>
      </dsp:txXfrm>
    </dsp:sp>
    <dsp:sp modelId="{5640D635-9212-5F43-8E35-06470E0239AF}">
      <dsp:nvSpPr>
        <dsp:cNvPr id="0" name=""/>
        <dsp:cNvSpPr/>
      </dsp:nvSpPr>
      <dsp:spPr>
        <a:xfrm>
          <a:off x="2650330" y="1363345"/>
          <a:ext cx="509242" cy="59571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2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2650330" y="1363345"/>
        <a:ext cx="509242" cy="595717"/>
      </dsp:txXfrm>
    </dsp:sp>
    <dsp:sp modelId="{0DFF12A5-BD1F-EF4F-BA7F-387020A7EA9E}">
      <dsp:nvSpPr>
        <dsp:cNvPr id="0" name=""/>
        <dsp:cNvSpPr/>
      </dsp:nvSpPr>
      <dsp:spPr>
        <a:xfrm>
          <a:off x="3370956" y="940578"/>
          <a:ext cx="2402085" cy="14412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3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Libero mercato</a:t>
          </a:r>
          <a:endParaRPr lang="it-IT" sz="2000" kern="1200" dirty="0"/>
        </a:p>
      </dsp:txBody>
      <dsp:txXfrm>
        <a:off x="3370956" y="940578"/>
        <a:ext cx="2402085" cy="1441251"/>
      </dsp:txXfrm>
    </dsp:sp>
    <dsp:sp modelId="{B2E2B14A-F277-8B4F-B69C-282288A16CFE}">
      <dsp:nvSpPr>
        <dsp:cNvPr id="0" name=""/>
        <dsp:cNvSpPr/>
      </dsp:nvSpPr>
      <dsp:spPr>
        <a:xfrm>
          <a:off x="6013250" y="1363345"/>
          <a:ext cx="509242" cy="59571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3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6013250" y="1363345"/>
        <a:ext cx="509242" cy="595717"/>
      </dsp:txXfrm>
    </dsp:sp>
    <dsp:sp modelId="{52A5E6DC-17F6-654A-8FA0-F0EEAEE73BF4}">
      <dsp:nvSpPr>
        <dsp:cNvPr id="0" name=""/>
        <dsp:cNvSpPr/>
      </dsp:nvSpPr>
      <dsp:spPr>
        <a:xfrm>
          <a:off x="6733876" y="940578"/>
          <a:ext cx="2402085" cy="14412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4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Ridimensionamento del ruolo dello stato</a:t>
          </a:r>
          <a:endParaRPr lang="it-IT" sz="2000" kern="1200" dirty="0"/>
        </a:p>
      </dsp:txBody>
      <dsp:txXfrm>
        <a:off x="6733876" y="940578"/>
        <a:ext cx="2402085" cy="1441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D9AD5-0332-4249-977E-E03E0C6CECA0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75150-8EFC-544B-8D9E-F4D341671C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AA1BE-6A60-454F-A568-79428283D260}" type="slidenum">
              <a:rPr lang="it-IT">
                <a:latin typeface="Arial" pitchFamily="-110" charset="0"/>
              </a:rPr>
              <a:pPr/>
              <a:t>11</a:t>
            </a:fld>
            <a:endParaRPr lang="it-IT">
              <a:latin typeface="Arial" pitchFamily="-110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buFont typeface="Wingdings" pitchFamily="-110" charset="2"/>
              <a:buNone/>
            </a:pPr>
            <a:endParaRPr lang="it-IT" dirty="0">
              <a:latin typeface="Arial" pitchFamily="-110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9AF10-F641-5F4A-99F0-5350DCFF272A}" type="slidenum">
              <a:rPr lang="it-IT">
                <a:latin typeface="Arial" pitchFamily="-110" charset="0"/>
              </a:rPr>
              <a:pPr/>
              <a:t>12</a:t>
            </a:fld>
            <a:endParaRPr lang="it-IT">
              <a:latin typeface="Arial" pitchFamily="-110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4343400"/>
            <a:ext cx="6335713" cy="4549775"/>
          </a:xfrm>
          <a:noFill/>
          <a:ln/>
        </p:spPr>
        <p:txBody>
          <a:bodyPr/>
          <a:lstStyle/>
          <a:p>
            <a:pPr eaLnBrk="1" hangingPunct="1"/>
            <a:endParaRPr lang="it-IT" dirty="0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268327" y="4343400"/>
            <a:ext cx="6344140" cy="411480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313267" y="4343400"/>
            <a:ext cx="6197599" cy="411480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4CC08-63C7-414B-AFEF-6CF7EC263AF9}" type="slidenum">
              <a:rPr lang="it-IT"/>
              <a:pPr/>
              <a:t>3</a:t>
            </a:fld>
            <a:endParaRPr lang="it-IT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54FDF-BDE3-484A-AA34-3E276C211555}" type="slidenum">
              <a:rPr lang="it-IT"/>
              <a:pPr/>
              <a:t>4</a:t>
            </a:fld>
            <a:endParaRPr lang="it-IT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4343400"/>
            <a:ext cx="63373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dirty="0" smtClean="0"/>
              <a:t>»</a:t>
            </a:r>
            <a:r>
              <a:rPr lang="it-IT" dirty="0"/>
              <a:t>. 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85DFB-D749-564F-9F78-BD0C61134FDC}" type="slidenum">
              <a:rPr lang="it-IT"/>
              <a:pPr/>
              <a:t>5</a:t>
            </a:fld>
            <a:endParaRPr lang="it-IT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it-IT" dirty="0" smtClean="0"/>
          </a:p>
          <a:p>
            <a:pPr lvl="1"/>
            <a:endParaRPr lang="it-IT" dirty="0"/>
          </a:p>
          <a:p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A8095-BB24-914B-9D79-76F23D80A12B}" type="slidenum">
              <a:rPr lang="it-IT"/>
              <a:pPr/>
              <a:t>6</a:t>
            </a:fld>
            <a:endParaRPr lang="it-IT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75150-8EFC-544B-8D9E-F4D341671C65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92D1C37-D058-BD44-82E9-33195E3C4DB7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sull'icona per inserire un'immagine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7F3E2C6B-6B8D-2749-836D-8AD708348E92}" type="datetimeFigureOut">
              <a:rPr lang="it-IT" smtClean="0"/>
              <a:pPr/>
              <a:t>19-03-2010</a:t>
            </a:fld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8B8CA8E-CBAA-E64C-9EB1-03E4624EF029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1.xml"/><Relationship Id="rId6" Type="http://schemas.openxmlformats.org/officeDocument/2006/relationships/diagramColors" Target="../diagrams/colors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4381" y="1252537"/>
            <a:ext cx="8695304" cy="2038785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La dimensione educativa del </a:t>
            </a:r>
            <a:r>
              <a:rPr lang="it-IT" dirty="0" err="1" smtClean="0"/>
              <a:t>lifelong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944655"/>
            <a:ext cx="6400800" cy="1129430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Catania </a:t>
            </a:r>
            <a:r>
              <a:rPr lang="it-IT" dirty="0" err="1" smtClean="0"/>
              <a:t>4</a:t>
            </a:r>
            <a:r>
              <a:rPr lang="it-IT" dirty="0" smtClean="0"/>
              <a:t> marzo 2010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062738" y="5607219"/>
            <a:ext cx="208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Roberta Piazza</a:t>
            </a:r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8D1EC"/>
              </a:clrFrom>
              <a:clrTo>
                <a:srgbClr val="D8D1EC">
                  <a:alpha val="0"/>
                </a:srgbClr>
              </a:clrTo>
            </a:clrChange>
            <a:alphaModFix amt="47000"/>
            <a:lum bright="6000" contrast="3000"/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2987675" y="4724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755650" y="4508500"/>
            <a:ext cx="18716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t-IT" sz="2400" i="1"/>
              <a:t>education</a:t>
            </a:r>
            <a:endParaRPr lang="it-IT" sz="240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300788" y="4508500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i="1"/>
              <a:t>learning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50825" y="1484313"/>
            <a:ext cx="35274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/>
              <a:t>Studi recenti sui processi di crescita e di adultizzazione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076825" y="1484313"/>
            <a:ext cx="3241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/>
              <a:t>un nuovo interesse per l’individualità dei processi di formazione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716463" y="5373688"/>
            <a:ext cx="4103687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senza che ciò implichi la trasformazione del LLL in </a:t>
            </a:r>
            <a:r>
              <a:rPr lang="it-IT" i="1"/>
              <a:t>lifelong schooling</a:t>
            </a:r>
            <a:r>
              <a:rPr lang="it-IT"/>
              <a:t> (Illich e Verne)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PubTriangle"/>
          <p:cNvSpPr>
            <a:spLocks noEditPoints="1" noChangeArrowheads="1"/>
          </p:cNvSpPr>
          <p:nvPr/>
        </p:nvSpPr>
        <p:spPr bwMode="auto">
          <a:xfrm rot="-4879835">
            <a:off x="610394" y="1342232"/>
            <a:ext cx="2809875" cy="3240087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it-IT">
              <a:latin typeface="Arial" pitchFamily="-111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71550" y="2420938"/>
            <a:ext cx="18716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Superare la società dei diplomi</a:t>
            </a:r>
          </a:p>
        </p:txBody>
      </p:sp>
      <p:sp>
        <p:nvSpPr>
          <p:cNvPr id="81924" name="PubTriangle"/>
          <p:cNvSpPr>
            <a:spLocks noEditPoints="1" noChangeArrowheads="1"/>
          </p:cNvSpPr>
          <p:nvPr/>
        </p:nvSpPr>
        <p:spPr bwMode="auto">
          <a:xfrm rot="-124526">
            <a:off x="5364163" y="1341438"/>
            <a:ext cx="2809875" cy="3240087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it-IT">
              <a:latin typeface="Arial" pitchFamily="-111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227763" y="2328311"/>
            <a:ext cx="17287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/>
              <a:t>Fornire risposte alla domanda di beni educativi</a:t>
            </a:r>
          </a:p>
        </p:txBody>
      </p:sp>
      <p:sp>
        <p:nvSpPr>
          <p:cNvPr id="81926" name="PubTriangle"/>
          <p:cNvSpPr>
            <a:spLocks noEditPoints="1" noChangeArrowheads="1"/>
          </p:cNvSpPr>
          <p:nvPr/>
        </p:nvSpPr>
        <p:spPr bwMode="auto">
          <a:xfrm rot="7299959">
            <a:off x="3203575" y="4005263"/>
            <a:ext cx="2951163" cy="3240087"/>
          </a:xfrm>
          <a:custGeom>
            <a:avLst/>
            <a:gdLst>
              <a:gd name="G0" fmla="+- 0 0 0"/>
              <a:gd name="G1" fmla="*/ 10800 1 2"/>
              <a:gd name="G2" fmla="*/ G1 13158 21600"/>
              <a:gd name="G3" fmla="+- 10800 0 G2"/>
              <a:gd name="G4" fmla="+- 10800 0 0"/>
              <a:gd name="G5" fmla="+- G1 10800 0"/>
              <a:gd name="G6" fmla="*/ 13158 1 2"/>
              <a:gd name="G7" fmla="+- 13158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7379 h 21600"/>
              <a:gd name="T8" fmla="*/ 21600 w 21600"/>
              <a:gd name="T9" fmla="*/ 13158 h 21600"/>
              <a:gd name="T10" fmla="*/ 16200 w 21600"/>
              <a:gd name="T11" fmla="*/ 6579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3158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it-IT">
              <a:latin typeface="Arial" pitchFamily="-111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779838" y="5445125"/>
            <a:ext cx="14398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Offrire formazione continua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55650" y="346333"/>
            <a:ext cx="72009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400"/>
              <a:t>Le proprietà programmatiche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-541338" y="1916113"/>
            <a:ext cx="10294938" cy="4941887"/>
            <a:chOff x="-1366" y="1115"/>
            <a:chExt cx="5071" cy="3619"/>
          </a:xfrm>
        </p:grpSpPr>
        <p:sp>
          <p:nvSpPr>
            <p:cNvPr id="46084" name="AutoShape 3"/>
            <p:cNvSpPr>
              <a:spLocks noChangeAspect="1" noChangeArrowheads="1" noTextEdit="1"/>
            </p:cNvSpPr>
            <p:nvPr/>
          </p:nvSpPr>
          <p:spPr bwMode="auto">
            <a:xfrm>
              <a:off x="-1366" y="1115"/>
              <a:ext cx="5071" cy="3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46085" name="_s83972"/>
            <p:cNvCxnSpPr>
              <a:cxnSpLocks noChangeShapeType="1"/>
              <a:stCxn id="46093" idx="0"/>
              <a:endCxn id="46089" idx="2"/>
            </p:cNvCxnSpPr>
            <p:nvPr/>
          </p:nvCxnSpPr>
          <p:spPr bwMode="auto">
            <a:xfrm rot="5400000" flipH="1">
              <a:off x="1940" y="1496"/>
              <a:ext cx="124" cy="1669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46086" name="_s83973"/>
            <p:cNvCxnSpPr>
              <a:cxnSpLocks noChangeShapeType="1"/>
              <a:stCxn id="46092" idx="0"/>
              <a:endCxn id="46089" idx="2"/>
            </p:cNvCxnSpPr>
            <p:nvPr/>
          </p:nvCxnSpPr>
          <p:spPr bwMode="auto">
            <a:xfrm rot="5400000" flipH="1">
              <a:off x="1387" y="2049"/>
              <a:ext cx="124" cy="564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46087" name="_s83974"/>
            <p:cNvCxnSpPr>
              <a:cxnSpLocks noChangeShapeType="1"/>
              <a:stCxn id="46091" idx="0"/>
              <a:endCxn id="46089" idx="2"/>
            </p:cNvCxnSpPr>
            <p:nvPr/>
          </p:nvCxnSpPr>
          <p:spPr bwMode="auto">
            <a:xfrm rot="-5400000">
              <a:off x="810" y="2036"/>
              <a:ext cx="124" cy="59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46088" name="_s83975"/>
            <p:cNvCxnSpPr>
              <a:cxnSpLocks noChangeShapeType="1"/>
              <a:stCxn id="46090" idx="0"/>
              <a:endCxn id="46089" idx="2"/>
            </p:cNvCxnSpPr>
            <p:nvPr/>
          </p:nvCxnSpPr>
          <p:spPr bwMode="auto">
            <a:xfrm rot="-5400000">
              <a:off x="252" y="1455"/>
              <a:ext cx="102" cy="1729"/>
            </a:xfrm>
            <a:prstGeom prst="bentConnector3">
              <a:avLst>
                <a:gd name="adj1" fmla="val 4942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46089" name="_s83976"/>
            <p:cNvSpPr>
              <a:spLocks noChangeArrowheads="1"/>
            </p:cNvSpPr>
            <p:nvPr/>
          </p:nvSpPr>
          <p:spPr bwMode="auto">
            <a:xfrm>
              <a:off x="628" y="1938"/>
              <a:ext cx="1077" cy="321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0195"/>
              </a:srgb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3596" tIns="1799" rIns="3596" bIns="1799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2400"/>
                <a:t>Società del LLL</a:t>
              </a:r>
            </a:p>
          </p:txBody>
        </p:sp>
        <p:sp>
          <p:nvSpPr>
            <p:cNvPr id="46090" name="_s83977"/>
            <p:cNvSpPr>
              <a:spLocks noChangeArrowheads="1"/>
            </p:cNvSpPr>
            <p:nvPr/>
          </p:nvSpPr>
          <p:spPr bwMode="auto">
            <a:xfrm>
              <a:off x="-1040" y="2381"/>
              <a:ext cx="955" cy="664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195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wrap="none" lIns="3596" tIns="1799" rIns="3596" bIns="1799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/>
                <a:t>Rinnovamento e </a:t>
              </a:r>
            </a:p>
            <a:p>
              <a:pPr algn="ctr"/>
              <a:r>
                <a:rPr lang="it-IT" sz="1600"/>
                <a:t>rafforzamento</a:t>
              </a:r>
            </a:p>
            <a:p>
              <a:pPr algn="ctr"/>
              <a:r>
                <a:rPr lang="it-IT" sz="1600"/>
                <a:t>delle basi legali</a:t>
              </a:r>
            </a:p>
          </p:txBody>
        </p:sp>
        <p:sp>
          <p:nvSpPr>
            <p:cNvPr id="46091" name="_s83978"/>
            <p:cNvSpPr>
              <a:spLocks noChangeArrowheads="1"/>
            </p:cNvSpPr>
            <p:nvPr/>
          </p:nvSpPr>
          <p:spPr bwMode="auto">
            <a:xfrm>
              <a:off x="60" y="2403"/>
              <a:ext cx="1034" cy="664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195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wrap="none" lIns="3596" tIns="1799" rIns="3596" bIns="1799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/>
                <a:t>Gestione e sviluppo</a:t>
              </a:r>
            </a:p>
            <a:p>
              <a:pPr algn="ctr"/>
              <a:r>
                <a:rPr lang="it-IT" sz="1600"/>
                <a:t>della domanda</a:t>
              </a:r>
            </a:p>
            <a:p>
              <a:pPr algn="ctr"/>
              <a:r>
                <a:rPr lang="it-IT" sz="1600"/>
                <a:t>di formazione</a:t>
              </a:r>
            </a:p>
          </p:txBody>
        </p:sp>
        <p:sp>
          <p:nvSpPr>
            <p:cNvPr id="46092" name="_s83979"/>
            <p:cNvSpPr>
              <a:spLocks noChangeArrowheads="1"/>
            </p:cNvSpPr>
            <p:nvPr/>
          </p:nvSpPr>
          <p:spPr bwMode="auto">
            <a:xfrm>
              <a:off x="1238" y="2403"/>
              <a:ext cx="986" cy="664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195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wrap="none" lIns="3596" tIns="1799" rIns="3596" bIns="1799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/>
                <a:t>Espansione dell’offerta</a:t>
              </a:r>
            </a:p>
            <a:p>
              <a:pPr algn="ctr"/>
              <a:r>
                <a:rPr lang="it-IT" sz="1600"/>
                <a:t>di attività formative</a:t>
              </a:r>
            </a:p>
          </p:txBody>
        </p:sp>
        <p:sp>
          <p:nvSpPr>
            <p:cNvPr id="46093" name="_s83980"/>
            <p:cNvSpPr>
              <a:spLocks noChangeArrowheads="1"/>
            </p:cNvSpPr>
            <p:nvPr/>
          </p:nvSpPr>
          <p:spPr bwMode="auto">
            <a:xfrm>
              <a:off x="2330" y="2403"/>
              <a:ext cx="1011" cy="664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195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wrap="none" lIns="3596" tIns="1799" rIns="3596" bIns="1799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/>
                <a:t>Riconoscimento </a:t>
              </a:r>
            </a:p>
            <a:p>
              <a:pPr algn="ctr"/>
              <a:r>
                <a:rPr lang="it-IT" sz="1600"/>
                <a:t>dell’apprendimento</a:t>
              </a:r>
            </a:p>
            <a:p>
              <a:pPr algn="ctr"/>
              <a:r>
                <a:rPr lang="it-IT" sz="1600"/>
                <a:t>precedente</a:t>
              </a:r>
              <a:r>
                <a:rPr lang="it-IT" sz="2100"/>
                <a:t> </a:t>
              </a:r>
            </a:p>
          </p:txBody>
        </p:sp>
      </p:grpSp>
      <p:sp>
        <p:nvSpPr>
          <p:cNvPr id="46083" name="Rectangle 13"/>
          <p:cNvSpPr>
            <a:spLocks noChangeArrowheads="1"/>
          </p:cNvSpPr>
          <p:nvPr/>
        </p:nvSpPr>
        <p:spPr bwMode="auto">
          <a:xfrm>
            <a:off x="327025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it-IT" sz="3900" b="1">
                <a:solidFill>
                  <a:schemeClr val="tx2"/>
                </a:solidFill>
              </a:rPr>
              <a:t>Gli assi portanti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72507" y="381001"/>
            <a:ext cx="1695293" cy="5697538"/>
          </a:xfrm>
        </p:spPr>
        <p:txBody>
          <a:bodyPr vert="wordArtVert"/>
          <a:lstStyle/>
          <a:p>
            <a:r>
              <a:rPr lang="it-IT" dirty="0" smtClean="0"/>
              <a:t>Alcuni documenti europei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 rot="16200000">
            <a:off x="-238375" y="253865"/>
            <a:ext cx="6842513" cy="6365755"/>
          </a:xfrm>
          <a:solidFill>
            <a:srgbClr val="8C73D0"/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t-IT" sz="1800" b="1" dirty="0" smtClean="0">
                <a:ea typeface="ＭＳ Ｐゴシック" charset="-128"/>
                <a:cs typeface="ＭＳ Ｐゴシック" charset="-128"/>
              </a:rPr>
              <a:t>Trattato di Maastricht</a:t>
            </a:r>
          </a:p>
          <a:p>
            <a:pPr>
              <a:lnSpc>
                <a:spcPct val="80000"/>
              </a:lnSpc>
            </a:pPr>
            <a:r>
              <a:rPr lang="it-IT" sz="1800" b="1" dirty="0" smtClean="0">
                <a:ea typeface="ＭＳ Ｐゴシック" charset="-128"/>
                <a:cs typeface="ＭＳ Ｐゴシック" charset="-128"/>
              </a:rPr>
              <a:t>Consiglio dei Ministri dell’Educazione (1993):</a:t>
            </a:r>
          </a:p>
          <a:p>
            <a:pPr lvl="1">
              <a:lnSpc>
                <a:spcPct val="80000"/>
              </a:lnSpc>
              <a:buFont typeface="Wingdings" charset="2"/>
              <a:buChar char="Ä"/>
            </a:pPr>
            <a:r>
              <a:rPr lang="it-IT" sz="1800" dirty="0" smtClean="0"/>
              <a:t>Apprendere ad apprendere </a:t>
            </a:r>
            <a:r>
              <a:rPr lang="it-IT" sz="1800" dirty="0" err="1" smtClean="0"/>
              <a:t>lifelong</a:t>
            </a:r>
            <a:endParaRPr lang="it-IT" sz="1800" dirty="0" smtClean="0"/>
          </a:p>
          <a:p>
            <a:pPr lvl="1">
              <a:lnSpc>
                <a:spcPct val="80000"/>
              </a:lnSpc>
              <a:buFont typeface="Wingdings" charset="2"/>
              <a:buChar char="Ä"/>
            </a:pPr>
            <a:r>
              <a:rPr lang="it-IT" sz="1800" dirty="0" smtClean="0"/>
              <a:t>Sviluppare creatività e iniziativa nelle persone</a:t>
            </a:r>
          </a:p>
          <a:p>
            <a:pPr lvl="1">
              <a:lnSpc>
                <a:spcPct val="80000"/>
              </a:lnSpc>
              <a:buFont typeface="Wingdings" charset="2"/>
              <a:buChar char="Ä"/>
            </a:pPr>
            <a:r>
              <a:rPr lang="it-IT" sz="1800" dirty="0" smtClean="0"/>
              <a:t>Diritto alla formazione per tutti </a:t>
            </a:r>
            <a:r>
              <a:rPr lang="it-IT" sz="1800" dirty="0" err="1" smtClean="0"/>
              <a:t>lifelong</a:t>
            </a:r>
            <a:endParaRPr lang="it-IT" sz="1800" dirty="0" smtClean="0"/>
          </a:p>
          <a:p>
            <a:pPr>
              <a:lnSpc>
                <a:spcPct val="80000"/>
              </a:lnSpc>
            </a:pPr>
            <a:r>
              <a:rPr lang="it-IT" sz="1800" b="1" dirty="0" smtClean="0">
                <a:ea typeface="ＭＳ Ｐゴシック" charset="-128"/>
                <a:cs typeface="ＭＳ Ｐゴシック" charset="-128"/>
              </a:rPr>
              <a:t>Green </a:t>
            </a:r>
            <a:r>
              <a:rPr lang="it-IT" sz="1800" b="1" dirty="0" err="1" smtClean="0">
                <a:ea typeface="ＭＳ Ｐゴシック" charset="-128"/>
                <a:cs typeface="ＭＳ Ｐゴシック" charset="-128"/>
              </a:rPr>
              <a:t>Paper</a:t>
            </a:r>
            <a:r>
              <a:rPr lang="it-IT" sz="1800" b="1" dirty="0" smtClean="0">
                <a:ea typeface="ＭＳ Ｐゴシック" charset="-128"/>
                <a:cs typeface="ＭＳ Ｐゴシック" charset="-128"/>
              </a:rPr>
              <a:t> (1993):</a:t>
            </a:r>
          </a:p>
          <a:p>
            <a:pPr lvl="1">
              <a:lnSpc>
                <a:spcPct val="80000"/>
              </a:lnSpc>
              <a:buFont typeface="Wingdings" charset="2"/>
              <a:buChar char="Ä"/>
            </a:pPr>
            <a:r>
              <a:rPr lang="it-IT" sz="1800" dirty="0" smtClean="0"/>
              <a:t>La dimensione europea dell’istruzione (base per </a:t>
            </a:r>
            <a:r>
              <a:rPr lang="it-IT" sz="1800" dirty="0" err="1" smtClean="0"/>
              <a:t>Socrates</a:t>
            </a:r>
            <a:r>
              <a:rPr lang="it-IT" sz="1800" dirty="0" smtClean="0"/>
              <a:t> e Leonardo)</a:t>
            </a:r>
          </a:p>
          <a:p>
            <a:pPr>
              <a:lnSpc>
                <a:spcPct val="80000"/>
              </a:lnSpc>
            </a:pPr>
            <a:r>
              <a:rPr lang="it-IT" sz="1800" b="1" dirty="0" smtClean="0">
                <a:ea typeface="ＭＳ Ｐゴシック" charset="-128"/>
                <a:cs typeface="ＭＳ Ｐゴシック" charset="-128"/>
              </a:rPr>
              <a:t>Libro bianco (Crescita, competitività, sviluppo) di Delors (1993):</a:t>
            </a:r>
          </a:p>
          <a:p>
            <a:pPr lvl="1">
              <a:lnSpc>
                <a:spcPct val="80000"/>
              </a:lnSpc>
              <a:buFont typeface="Wingdings" charset="2"/>
              <a:buChar char="Ä"/>
            </a:pPr>
            <a:r>
              <a:rPr lang="it-IT" sz="1800" dirty="0" smtClean="0"/>
              <a:t>Integrazione tra le strategie per la crescita economica, l’occupazione, la coesione sociale e le strategie educative</a:t>
            </a:r>
          </a:p>
          <a:p>
            <a:pPr>
              <a:lnSpc>
                <a:spcPct val="80000"/>
              </a:lnSpc>
            </a:pPr>
            <a:r>
              <a:rPr lang="it-IT" sz="1800" b="1" i="1" dirty="0" err="1" smtClean="0">
                <a:ea typeface="ＭＳ Ｐゴシック" charset="-128"/>
                <a:cs typeface="ＭＳ Ｐゴシック" charset="-128"/>
              </a:rPr>
              <a:t>Comité</a:t>
            </a:r>
            <a:r>
              <a:rPr lang="it-IT" sz="1800" b="1" i="1" dirty="0" smtClean="0">
                <a:ea typeface="ＭＳ Ｐゴシック" charset="-128"/>
                <a:cs typeface="ＭＳ Ｐゴシック" charset="-128"/>
              </a:rPr>
              <a:t> de </a:t>
            </a:r>
            <a:r>
              <a:rPr lang="it-IT" sz="1800" b="1" i="1" dirty="0" err="1" smtClean="0">
                <a:ea typeface="ＭＳ Ｐゴシック" charset="-128"/>
                <a:cs typeface="ＭＳ Ｐゴシック" charset="-128"/>
              </a:rPr>
              <a:t>pilotage</a:t>
            </a:r>
            <a:r>
              <a:rPr lang="it-IT" sz="1800" b="1" dirty="0" smtClean="0">
                <a:ea typeface="ＭＳ Ｐゴシック" charset="-128"/>
                <a:cs typeface="ＭＳ Ｐゴシック" charset="-128"/>
              </a:rPr>
              <a:t> sull’educazione degli adulti</a:t>
            </a:r>
            <a:r>
              <a:rPr lang="it-IT" sz="1800" dirty="0" smtClean="0">
                <a:ea typeface="ＭＳ Ｐゴシック" charset="-128"/>
                <a:cs typeface="ＭＳ Ｐゴシック" charset="-128"/>
              </a:rPr>
              <a:t> e prime conferenze europee (Atene, Dresda,1994), Madrid (1995)</a:t>
            </a:r>
          </a:p>
          <a:p>
            <a:pPr>
              <a:lnSpc>
                <a:spcPct val="80000"/>
              </a:lnSpc>
            </a:pPr>
            <a:r>
              <a:rPr lang="it-IT" sz="1800" b="1" dirty="0" smtClean="0">
                <a:ea typeface="ＭＳ Ｐゴシック" charset="-128"/>
                <a:cs typeface="ＭＳ Ｐゴシック" charset="-128"/>
              </a:rPr>
              <a:t>Il </a:t>
            </a:r>
            <a:r>
              <a:rPr lang="it-IT" sz="1800" b="1" i="1" dirty="0" err="1" smtClean="0">
                <a:ea typeface="ＭＳ Ｐゴシック" charset="-128"/>
                <a:cs typeface="ＭＳ Ｐゴシック" charset="-128"/>
              </a:rPr>
              <a:t>white</a:t>
            </a:r>
            <a:r>
              <a:rPr lang="it-IT" sz="1800" b="1" i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it-IT" sz="1800" b="1" i="1" dirty="0" err="1" smtClean="0">
                <a:ea typeface="ＭＳ Ｐゴシック" charset="-128"/>
                <a:cs typeface="ＭＳ Ｐゴシック" charset="-128"/>
              </a:rPr>
              <a:t>paper</a:t>
            </a:r>
            <a:r>
              <a:rPr lang="it-IT" sz="1800" b="1" i="1" dirty="0" smtClean="0">
                <a:ea typeface="ＭＳ Ｐゴシック" charset="-128"/>
                <a:cs typeface="ＭＳ Ｐゴシック" charset="-128"/>
              </a:rPr>
              <a:t> on </a:t>
            </a:r>
            <a:r>
              <a:rPr lang="it-IT" sz="1800" b="1" i="1" dirty="0" err="1" smtClean="0">
                <a:ea typeface="ＭＳ Ｐゴシック" charset="-128"/>
                <a:cs typeface="ＭＳ Ｐゴシック" charset="-128"/>
              </a:rPr>
              <a:t>education</a:t>
            </a:r>
            <a:r>
              <a:rPr lang="it-IT" sz="1800" b="1" i="1" dirty="0" smtClean="0">
                <a:ea typeface="ＭＳ Ｐゴシック" charset="-128"/>
                <a:cs typeface="ＭＳ Ｐゴシック" charset="-128"/>
              </a:rPr>
              <a:t> and training</a:t>
            </a:r>
            <a:r>
              <a:rPr lang="it-IT" sz="1800" dirty="0" smtClean="0">
                <a:ea typeface="ＭＳ Ｐゴシック" charset="-128"/>
                <a:cs typeface="ＭＳ Ｐゴシック" charset="-128"/>
              </a:rPr>
              <a:t> (1996)</a:t>
            </a:r>
          </a:p>
          <a:p>
            <a:pPr>
              <a:lnSpc>
                <a:spcPct val="80000"/>
              </a:lnSpc>
            </a:pPr>
            <a:r>
              <a:rPr lang="it-IT" sz="1800" b="1" i="1" dirty="0" err="1" smtClean="0">
                <a:ea typeface="ＭＳ Ｐゴシック" charset="-128"/>
                <a:cs typeface="ＭＳ Ｐゴシック" charset="-128"/>
              </a:rPr>
              <a:t>Towards</a:t>
            </a:r>
            <a:r>
              <a:rPr lang="it-IT" sz="1800" b="1" i="1" dirty="0" smtClean="0">
                <a:ea typeface="ＭＳ Ｐゴシック" charset="-128"/>
                <a:cs typeface="ＭＳ Ｐゴシック" charset="-128"/>
              </a:rPr>
              <a:t> a </a:t>
            </a:r>
            <a:r>
              <a:rPr lang="it-IT" sz="1800" b="1" i="1" dirty="0" err="1" smtClean="0">
                <a:ea typeface="ＭＳ Ｐゴシック" charset="-128"/>
                <a:cs typeface="ＭＳ Ｐゴシック" charset="-128"/>
              </a:rPr>
              <a:t>Europe</a:t>
            </a:r>
            <a:r>
              <a:rPr lang="it-IT" sz="1800" b="1" i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it-IT" sz="1800" b="1" i="1" dirty="0" err="1" smtClean="0">
                <a:ea typeface="ＭＳ Ｐゴシック" charset="-128"/>
                <a:cs typeface="ＭＳ Ｐゴシック" charset="-128"/>
              </a:rPr>
              <a:t>of</a:t>
            </a:r>
            <a:r>
              <a:rPr lang="it-IT" sz="1800" b="1" i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it-IT" sz="1800" b="1" i="1" dirty="0" err="1" smtClean="0">
                <a:ea typeface="ＭＳ Ｐゴシック" charset="-128"/>
                <a:cs typeface="ＭＳ Ｐゴシック" charset="-128"/>
              </a:rPr>
              <a:t>knowledge</a:t>
            </a:r>
            <a:r>
              <a:rPr lang="it-IT" sz="1800" dirty="0" smtClean="0">
                <a:ea typeface="ＭＳ Ｐゴシック" charset="-128"/>
                <a:cs typeface="ＭＳ Ｐゴシック" charset="-128"/>
              </a:rPr>
              <a:t> (1997)</a:t>
            </a:r>
          </a:p>
          <a:p>
            <a:pPr>
              <a:lnSpc>
                <a:spcPct val="80000"/>
              </a:lnSpc>
            </a:pPr>
            <a:r>
              <a:rPr lang="it-IT" sz="1800" b="1" dirty="0" smtClean="0">
                <a:ea typeface="ＭＳ Ｐゴシック" charset="-128"/>
                <a:cs typeface="ＭＳ Ｐゴシック" charset="-128"/>
              </a:rPr>
              <a:t>Dichiarazione della Sorbona </a:t>
            </a:r>
            <a:r>
              <a:rPr lang="it-IT" sz="1800" dirty="0" smtClean="0">
                <a:ea typeface="ＭＳ Ｐゴシック" charset="-128"/>
                <a:cs typeface="ＭＳ Ｐゴシック" charset="-128"/>
              </a:rPr>
              <a:t>(1998) e </a:t>
            </a:r>
            <a:r>
              <a:rPr lang="it-IT" sz="1800" b="1" dirty="0" smtClean="0">
                <a:ea typeface="ＭＳ Ｐゴシック" charset="-128"/>
                <a:cs typeface="ＭＳ Ｐゴシック" charset="-128"/>
              </a:rPr>
              <a:t>dichiarazione di Bologna </a:t>
            </a:r>
            <a:r>
              <a:rPr lang="it-IT" sz="1800" dirty="0" smtClean="0">
                <a:ea typeface="ＭＳ Ｐゴシック" charset="-128"/>
                <a:cs typeface="ＭＳ Ｐゴシック" charset="-128"/>
              </a:rPr>
              <a:t>(1999):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charset="2"/>
              <a:buChar char="Ä"/>
            </a:pPr>
            <a:r>
              <a:rPr lang="it-IT" sz="1800" dirty="0" smtClean="0"/>
              <a:t>Esigenza di una formazione comune europea</a:t>
            </a:r>
          </a:p>
          <a:p>
            <a:endParaRPr lang="it-IT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body" orient="vert" idx="1"/>
          </p:nvPr>
        </p:nvSpPr>
        <p:spPr>
          <a:xfrm rot="16200000">
            <a:off x="820922" y="294283"/>
            <a:ext cx="6009457" cy="6567109"/>
          </a:xfrm>
          <a:solidFill>
            <a:schemeClr val="folHlink"/>
          </a:solidFill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it-IT" sz="2286" dirty="0" smtClean="0">
                <a:latin typeface="+mj-lt"/>
                <a:ea typeface="ＭＳ Ｐゴシック" charset="-128"/>
                <a:cs typeface="ＭＳ Ｐゴシック" charset="-128"/>
              </a:rPr>
              <a:t>	</a:t>
            </a:r>
            <a:r>
              <a:rPr lang="it-IT" sz="7200" dirty="0" smtClean="0"/>
              <a:t>Commissione europea, </a:t>
            </a:r>
            <a:r>
              <a:rPr lang="it-IT" sz="7200" i="1" dirty="0" smtClean="0"/>
              <a:t>Investire efficacemente nell’istruzione e nella formazione: un imperativo per l’Europa,</a:t>
            </a:r>
            <a:r>
              <a:rPr lang="it-IT" sz="7200" dirty="0" smtClean="0"/>
              <a:t> Comunicazione della Commissione, Bruxelles 10.10.2002, COM(2002) 779 definitivo.</a:t>
            </a:r>
          </a:p>
          <a:p>
            <a:pPr lvl="0"/>
            <a:r>
              <a:rPr lang="en-GB" sz="7200" dirty="0" err="1" smtClean="0"/>
              <a:t>Commissione</a:t>
            </a:r>
            <a:r>
              <a:rPr lang="en-GB" sz="7200" dirty="0" smtClean="0"/>
              <a:t> </a:t>
            </a:r>
            <a:r>
              <a:rPr lang="en-GB" sz="7200" dirty="0" err="1" smtClean="0"/>
              <a:t>europea</a:t>
            </a:r>
            <a:r>
              <a:rPr lang="en-GB" sz="7200" dirty="0" smtClean="0"/>
              <a:t>, </a:t>
            </a:r>
            <a:r>
              <a:rPr lang="en-GB" sz="7200" i="1" dirty="0" smtClean="0"/>
              <a:t>The future of the European Employment Strategy (EES),</a:t>
            </a:r>
            <a:r>
              <a:rPr lang="en-GB" sz="7200" dirty="0" smtClean="0"/>
              <a:t> </a:t>
            </a:r>
            <a:r>
              <a:rPr lang="en-GB" sz="7200" i="1" dirty="0" smtClean="0"/>
              <a:t>A strategy for full employment and better jobs for all</a:t>
            </a:r>
            <a:r>
              <a:rPr lang="en-GB" sz="7200" dirty="0" smtClean="0"/>
              <a:t>, </a:t>
            </a:r>
            <a:r>
              <a:rPr lang="en-GB" sz="7200" dirty="0" err="1" smtClean="0"/>
              <a:t>Bruxelles</a:t>
            </a:r>
            <a:r>
              <a:rPr lang="en-GB" sz="7200" dirty="0" smtClean="0"/>
              <a:t> 14.01.2003, COM (2003) 6 finale.</a:t>
            </a:r>
            <a:endParaRPr lang="it-IT" sz="7200" dirty="0" smtClean="0"/>
          </a:p>
          <a:p>
            <a:pPr lvl="0"/>
            <a:r>
              <a:rPr lang="it-IT" sz="7200" dirty="0" smtClean="0"/>
              <a:t>Commissione europea, </a:t>
            </a:r>
            <a:r>
              <a:rPr lang="it-IT" sz="7200" i="1" dirty="0" smtClean="0"/>
              <a:t>Il ruolo delle università nell’Europa della conoscenza,</a:t>
            </a:r>
            <a:r>
              <a:rPr lang="it-IT" sz="7200" dirty="0" smtClean="0"/>
              <a:t> Comunicazione della Commissione, Bruxelles 05.02.2003, COM(2003) 58 definitivo.</a:t>
            </a:r>
          </a:p>
          <a:p>
            <a:pPr lvl="0"/>
            <a:r>
              <a:rPr lang="it-IT" sz="7200" dirty="0" smtClean="0"/>
              <a:t>Commissione europea, </a:t>
            </a:r>
            <a:r>
              <a:rPr lang="it-IT" sz="7200" i="1" dirty="0" smtClean="0"/>
              <a:t>Implementazione delle strategie di </a:t>
            </a:r>
            <a:r>
              <a:rPr lang="it-IT" sz="7200" i="1" dirty="0" err="1" smtClean="0"/>
              <a:t>lifelong</a:t>
            </a:r>
            <a:r>
              <a:rPr lang="it-IT" sz="7200" i="1" dirty="0" smtClean="0"/>
              <a:t> </a:t>
            </a:r>
            <a:r>
              <a:rPr lang="it-IT" sz="7200" i="1" dirty="0" err="1" smtClean="0"/>
              <a:t>learning</a:t>
            </a:r>
            <a:r>
              <a:rPr lang="it-IT" sz="7200" i="1" dirty="0" smtClean="0"/>
              <a:t> in Europa. Relazione sul follow-up della risoluzione del Consiglio del 2002,</a:t>
            </a:r>
            <a:r>
              <a:rPr lang="it-IT" sz="7200" dirty="0" smtClean="0"/>
              <a:t> Risposta al questionario della Commissione, Bruxelles Dicembre 2003.</a:t>
            </a:r>
          </a:p>
          <a:p>
            <a:pPr lvl="0"/>
            <a:r>
              <a:rPr lang="it-IT" sz="7200" dirty="0" smtClean="0"/>
              <a:t>RECOMMENDATION OF THE EUROPEAN PARLIAMENT AND OF THE COUNCIL </a:t>
            </a:r>
            <a:r>
              <a:rPr lang="it-IT" sz="7200" dirty="0" err="1" smtClean="0"/>
              <a:t>of</a:t>
            </a:r>
            <a:r>
              <a:rPr lang="it-IT" sz="7200" dirty="0" smtClean="0"/>
              <a:t> 18 </a:t>
            </a:r>
            <a:r>
              <a:rPr lang="it-IT" sz="7200" dirty="0" err="1" smtClean="0"/>
              <a:t>December</a:t>
            </a:r>
            <a:r>
              <a:rPr lang="it-IT" sz="7200" dirty="0" smtClean="0"/>
              <a:t> 2006 on key </a:t>
            </a:r>
            <a:r>
              <a:rPr lang="it-IT" sz="7200" dirty="0" err="1" smtClean="0"/>
              <a:t>competences</a:t>
            </a:r>
            <a:r>
              <a:rPr lang="it-IT" sz="7200" dirty="0" smtClean="0"/>
              <a:t> </a:t>
            </a:r>
            <a:r>
              <a:rPr lang="it-IT" sz="7200" dirty="0" err="1" smtClean="0"/>
              <a:t>for</a:t>
            </a:r>
            <a:r>
              <a:rPr lang="it-IT" sz="7200" dirty="0" smtClean="0"/>
              <a:t> </a:t>
            </a:r>
            <a:r>
              <a:rPr lang="it-IT" sz="7200" dirty="0" err="1" smtClean="0"/>
              <a:t>lifelong</a:t>
            </a:r>
            <a:r>
              <a:rPr lang="it-IT" sz="7200" dirty="0" smtClean="0"/>
              <a:t> </a:t>
            </a:r>
            <a:r>
              <a:rPr lang="it-IT" sz="7200" dirty="0" err="1" smtClean="0"/>
              <a:t>learning</a:t>
            </a:r>
            <a:r>
              <a:rPr lang="it-IT" sz="7200" dirty="0" smtClean="0"/>
              <a:t> (2006/962/EC).</a:t>
            </a:r>
          </a:p>
          <a:p>
            <a:pPr lvl="0"/>
            <a:r>
              <a:rPr lang="it-IT" sz="7200" dirty="0" smtClean="0"/>
              <a:t>COMUNICAZIONE DELLA COMMISSIONE. </a:t>
            </a:r>
            <a:r>
              <a:rPr lang="it-IT" sz="7200" i="1" dirty="0" smtClean="0"/>
              <a:t>Educazione degli adulti: non è mai troppo tardi per apprendere,</a:t>
            </a:r>
            <a:r>
              <a:rPr lang="it-IT" sz="7200" dirty="0" smtClean="0"/>
              <a:t> Bruxelles, 23.11.2006, COM(2006)614 definitivo. </a:t>
            </a:r>
          </a:p>
          <a:p>
            <a:pPr eaLnBrk="1" hangingPunct="1">
              <a:lnSpc>
                <a:spcPct val="80000"/>
              </a:lnSpc>
            </a:pPr>
            <a:endParaRPr lang="it-IT" sz="1920" dirty="0" smtClean="0">
              <a:latin typeface="+mj-lt"/>
              <a:ea typeface="ＭＳ Ｐゴシック" charset="-128"/>
              <a:cs typeface="ＭＳ Ｐゴシック" charset="-128"/>
            </a:endParaRP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it-IT" sz="1500" dirty="0" smtClean="0"/>
          </a:p>
          <a:p>
            <a:pPr lvl="1" eaLnBrk="1" hangingPunct="1">
              <a:lnSpc>
                <a:spcPct val="80000"/>
              </a:lnSpc>
            </a:pPr>
            <a:endParaRPr lang="it-IT" sz="1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-2" y="55832"/>
            <a:ext cx="9401497" cy="1411940"/>
          </a:xfrm>
        </p:spPr>
        <p:txBody>
          <a:bodyPr/>
          <a:lstStyle/>
          <a:p>
            <a:r>
              <a:rPr lang="it-IT" sz="2000" b="1" dirty="0" smtClean="0"/>
              <a:t>Decisione del Parlamento europeo e del Consiglio che proclama il 1996 “Anno europeo dell’istruzione e della formazione lungo tutto l’arco della vita”</a:t>
            </a:r>
            <a:endParaRPr lang="it-IT" sz="2000" dirty="0"/>
          </a:p>
        </p:txBody>
      </p:sp>
      <p:sp>
        <p:nvSpPr>
          <p:cNvPr id="5" name="Segnaposto contenuto 4"/>
          <p:cNvSpPr>
            <a:spLocks noGrp="1"/>
          </p:cNvSpPr>
          <p:nvPr>
            <p:ph type="body" orient="vert" idx="1"/>
          </p:nvPr>
        </p:nvSpPr>
        <p:spPr>
          <a:xfrm rot="16200000">
            <a:off x="2307618" y="15786"/>
            <a:ext cx="4662355" cy="8410236"/>
          </a:xfrm>
          <a:solidFill>
            <a:schemeClr val="accent6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cap="all" dirty="0" smtClean="0"/>
              <a:t>I temi:</a:t>
            </a:r>
          </a:p>
          <a:p>
            <a:r>
              <a:rPr lang="it-IT" dirty="0" smtClean="0"/>
              <a:t>educazione generale di alta qualità; </a:t>
            </a:r>
          </a:p>
          <a:p>
            <a:r>
              <a:rPr lang="it-IT" dirty="0" smtClean="0"/>
              <a:t>formazione professionale finalizzata alla qualificazione di tutti i giovani; </a:t>
            </a:r>
          </a:p>
          <a:p>
            <a:r>
              <a:rPr lang="it-IT" dirty="0" smtClean="0"/>
              <a:t>motivazione delle persone ad accedere all’educazione e alla formazione; </a:t>
            </a:r>
          </a:p>
          <a:p>
            <a:r>
              <a:rPr lang="it-IT" dirty="0" smtClean="0"/>
              <a:t>promozione di una migliore cooperazione tra le istituzioni educative e della formazione e i luoghi economici.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2600" b="1" kern="100" dirty="0" smtClean="0"/>
              <a:t>Commissione delle Comunità europee, </a:t>
            </a:r>
            <a:r>
              <a:rPr lang="it-IT" sz="2600" b="1" i="1" kern="100" dirty="0" smtClean="0"/>
              <a:t>Insegnare e apprendere. Verso la società conoscitiva, </a:t>
            </a:r>
            <a:r>
              <a:rPr lang="it-IT" sz="2600" b="1" kern="100" dirty="0" smtClean="0"/>
              <a:t>Bruxelles 1995 </a:t>
            </a:r>
            <a:r>
              <a:rPr lang="it-IT" sz="1600" i="1" kern="100" dirty="0" smtClean="0"/>
              <a:t/>
            </a:r>
            <a:br>
              <a:rPr lang="it-IT" sz="1600" i="1" kern="100" dirty="0" smtClean="0"/>
            </a:br>
            <a:endParaRPr lang="it-IT" sz="1600" kern="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340746" y="1967173"/>
            <a:ext cx="8503165" cy="4646868"/>
          </a:xfrm>
          <a:solidFill>
            <a:schemeClr val="bg1">
              <a:lumMod val="6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b="1" cap="all" dirty="0" smtClean="0"/>
              <a:t>Alcuni orientamenti per l’azione:</a:t>
            </a:r>
          </a:p>
          <a:p>
            <a:r>
              <a:rPr lang="it-IT" dirty="0" smtClean="0"/>
              <a:t>favorire l’acquisizione di nuove conoscenze; proposta di un nuovo sistema di riconoscimento delle competenze tecniche e professionali;</a:t>
            </a:r>
          </a:p>
          <a:p>
            <a:r>
              <a:rPr lang="it-IT" dirty="0" smtClean="0"/>
              <a:t>avvicinare la scuola all’impresa;</a:t>
            </a:r>
          </a:p>
          <a:p>
            <a:r>
              <a:rPr lang="it-IT" dirty="0" smtClean="0"/>
              <a:t>lottare contro l’emarginazione </a:t>
            </a:r>
          </a:p>
          <a:p>
            <a:r>
              <a:rPr lang="it-IT" dirty="0" smtClean="0"/>
              <a:t>possedere tre lingue comunitarie;</a:t>
            </a:r>
          </a:p>
          <a:p>
            <a:r>
              <a:rPr lang="it-IT" dirty="0" smtClean="0"/>
              <a:t> trattare l’investimento per la formazione al pari di altri investimenti.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982663"/>
          </a:xfrm>
        </p:spPr>
        <p:txBody>
          <a:bodyPr/>
          <a:lstStyle/>
          <a:p>
            <a:r>
              <a:rPr lang="it-IT" sz="2600" b="1" dirty="0" smtClean="0"/>
              <a:t>Commissione delle Comunità europee, </a:t>
            </a:r>
            <a:r>
              <a:rPr lang="it-IT" sz="2600" b="1" i="1" dirty="0" smtClean="0"/>
              <a:t>Memorandum sull’istruzione e la formazione permanente, Bruxelles 2000 </a:t>
            </a:r>
            <a:r>
              <a:rPr lang="it-IT" sz="2600" i="1" dirty="0" smtClean="0"/>
              <a:t/>
            </a:r>
            <a:br>
              <a:rPr lang="it-IT" sz="2600" i="1" dirty="0" smtClean="0"/>
            </a:br>
            <a:endParaRPr lang="it-IT" sz="2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5258" y="1784325"/>
            <a:ext cx="8363768" cy="4549227"/>
          </a:xfrm>
          <a:solidFill>
            <a:schemeClr val="accent5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="1" cap="all" dirty="0" smtClean="0"/>
              <a:t>Sei messaggi chiave:</a:t>
            </a:r>
          </a:p>
          <a:p>
            <a:r>
              <a:rPr lang="it-IT" dirty="0" err="1" smtClean="0"/>
              <a:t>1</a:t>
            </a:r>
            <a:r>
              <a:rPr lang="it-IT" dirty="0" smtClean="0"/>
              <a:t>. nuove competenze di base per tutti;</a:t>
            </a:r>
          </a:p>
          <a:p>
            <a:r>
              <a:rPr lang="it-IT" dirty="0" err="1" smtClean="0"/>
              <a:t>2</a:t>
            </a:r>
            <a:r>
              <a:rPr lang="it-IT" dirty="0" smtClean="0"/>
              <a:t>. maggiori investimenti nelle risorse umane;</a:t>
            </a:r>
          </a:p>
          <a:p>
            <a:r>
              <a:rPr lang="it-IT" dirty="0" err="1" smtClean="0"/>
              <a:t>3</a:t>
            </a:r>
            <a:r>
              <a:rPr lang="it-IT" dirty="0" smtClean="0"/>
              <a:t>. innovazione nelle tecniche d’insegnamento e di apprendimento;</a:t>
            </a:r>
          </a:p>
          <a:p>
            <a:r>
              <a:rPr lang="it-IT" dirty="0" err="1" smtClean="0"/>
              <a:t>4</a:t>
            </a:r>
            <a:r>
              <a:rPr lang="it-IT" dirty="0" smtClean="0"/>
              <a:t>. valutazione dei risultati dell’apprendimento;</a:t>
            </a:r>
          </a:p>
          <a:p>
            <a:r>
              <a:rPr lang="it-IT" dirty="0" err="1" smtClean="0"/>
              <a:t>5</a:t>
            </a:r>
            <a:r>
              <a:rPr lang="it-IT" dirty="0" smtClean="0"/>
              <a:t>. ripensare l’orientamento;</a:t>
            </a:r>
          </a:p>
          <a:p>
            <a:r>
              <a:rPr lang="it-IT" dirty="0" err="1" smtClean="0"/>
              <a:t>6</a:t>
            </a:r>
            <a:r>
              <a:rPr lang="it-IT" dirty="0" smtClean="0"/>
              <a:t>. l’apprendimento sempre più vicino a casa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862" y="0"/>
            <a:ext cx="8958138" cy="1517977"/>
          </a:xfrm>
        </p:spPr>
        <p:txBody>
          <a:bodyPr anchor="t"/>
          <a:lstStyle/>
          <a:p>
            <a:r>
              <a:rPr lang="it-IT" sz="2600" b="1" dirty="0" smtClean="0"/>
              <a:t>Commissione delle Comunità europee, </a:t>
            </a:r>
            <a:r>
              <a:rPr lang="it-IT" sz="2600" b="1" i="1" dirty="0" smtClean="0"/>
              <a:t>Realizzare uno spazio europeo dell’apprendimento permanente, Bruxelles (2001)  </a:t>
            </a:r>
            <a:endParaRPr lang="it-IT" sz="2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5862" y="1796788"/>
            <a:ext cx="8658049" cy="4739803"/>
          </a:xfrm>
          <a:solidFill>
            <a:srgbClr val="FF6600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b="1" cap="all" dirty="0" smtClean="0"/>
              <a:t>Elementi chiave:</a:t>
            </a:r>
          </a:p>
          <a:p>
            <a:r>
              <a:rPr lang="it-IT" dirty="0" smtClean="0"/>
              <a:t>il contesto;</a:t>
            </a:r>
          </a:p>
          <a:p>
            <a:r>
              <a:rPr lang="it-IT" dirty="0" smtClean="0"/>
              <a:t>l’apprendimento permanente (“qualsiasi attività di apprendimento avviata in qualsiasi momento della vita, volta a migliorare le conoscenze, le capacità e le competenze in una prospettiva personale, civica, sociale e/o occupazionale”);</a:t>
            </a:r>
          </a:p>
          <a:p>
            <a:r>
              <a:rPr lang="it-IT" dirty="0" smtClean="0"/>
              <a:t>l’integrazione dei contesti di apprendimento;</a:t>
            </a:r>
          </a:p>
          <a:p>
            <a:r>
              <a:rPr lang="it-IT" dirty="0" smtClean="0"/>
              <a:t>i partenariati;</a:t>
            </a:r>
          </a:p>
          <a:p>
            <a:r>
              <a:rPr lang="it-IT" dirty="0" smtClean="0"/>
              <a:t>I bisogni del discente e il riconoscimento del valore dell’apprendimento (cultura dell’apprendimento)</a:t>
            </a:r>
          </a:p>
          <a:p>
            <a:r>
              <a:rPr lang="it-IT" dirty="0" smtClean="0"/>
              <a:t>l’orientamento;</a:t>
            </a:r>
          </a:p>
          <a:p>
            <a:r>
              <a:rPr lang="it-IT" dirty="0" smtClean="0"/>
              <a:t>gli investimenti.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600" b="1" i="1" dirty="0" smtClean="0"/>
              <a:t>Risoluzione del Consiglio del 27 giugno 2002 sull’apprendimento permanente</a:t>
            </a:r>
            <a:endParaRPr lang="it-IT" sz="2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8463" y="1761565"/>
            <a:ext cx="8773057" cy="5096435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t-IT" sz="1600" cap="all" dirty="0" smtClean="0">
                <a:solidFill>
                  <a:schemeClr val="tx1"/>
                </a:solidFill>
              </a:rPr>
              <a:t>gli </a:t>
            </a:r>
            <a:r>
              <a:rPr lang="it-IT" sz="1600" cap="all" dirty="0" smtClean="0">
                <a:solidFill>
                  <a:schemeClr val="tx1"/>
                </a:solidFill>
              </a:rPr>
              <a:t>Stati </a:t>
            </a:r>
            <a:r>
              <a:rPr lang="it-IT" sz="1600" cap="all" dirty="0" smtClean="0">
                <a:solidFill>
                  <a:schemeClr val="tx1"/>
                </a:solidFill>
              </a:rPr>
              <a:t>membri sono invitati </a:t>
            </a:r>
            <a:r>
              <a:rPr lang="it-IT" sz="1600" cap="all" dirty="0" smtClean="0">
                <a:solidFill>
                  <a:schemeClr val="tx1"/>
                </a:solidFill>
              </a:rPr>
              <a:t>a</a:t>
            </a:r>
            <a:r>
              <a:rPr lang="it-IT" sz="1600" cap="all" dirty="0" smtClean="0">
                <a:solidFill>
                  <a:schemeClr val="tx1"/>
                </a:solidFill>
              </a:rPr>
              <a:t>: 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sviluppare </a:t>
            </a:r>
            <a:r>
              <a:rPr lang="it-IT" sz="1600" dirty="0" smtClean="0">
                <a:solidFill>
                  <a:schemeClr val="tx1"/>
                </a:solidFill>
              </a:rPr>
              <a:t>e attuare strategie globali e </a:t>
            </a:r>
            <a:r>
              <a:rPr lang="it-IT" sz="1600" dirty="0" smtClean="0">
                <a:solidFill>
                  <a:schemeClr val="tx1"/>
                </a:solidFill>
              </a:rPr>
              <a:t>coerenti per promuovere il LLL per </a:t>
            </a:r>
            <a:r>
              <a:rPr lang="it-IT" sz="1600" dirty="0" smtClean="0">
                <a:solidFill>
                  <a:schemeClr val="tx1"/>
                </a:solidFill>
              </a:rPr>
              <a:t>tutti;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promuovere </a:t>
            </a:r>
            <a:r>
              <a:rPr lang="it-IT" sz="1600" dirty="0" smtClean="0">
                <a:solidFill>
                  <a:schemeClr val="tx1"/>
                </a:solidFill>
              </a:rPr>
              <a:t>l’apprendimento sul luogo di </a:t>
            </a:r>
            <a:r>
              <a:rPr lang="it-IT" sz="1600" dirty="0" smtClean="0">
                <a:solidFill>
                  <a:schemeClr val="tx1"/>
                </a:solidFill>
              </a:rPr>
              <a:t>lavoro;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migliorare </a:t>
            </a:r>
            <a:r>
              <a:rPr lang="it-IT" sz="1600" dirty="0" smtClean="0">
                <a:solidFill>
                  <a:schemeClr val="tx1"/>
                </a:solidFill>
              </a:rPr>
              <a:t>l’istruzione e la formazione di docenti e formatori coinvolti</a:t>
            </a:r>
            <a:r>
              <a:rPr lang="it-IT" sz="1600" dirty="0" smtClean="0">
                <a:solidFill>
                  <a:schemeClr val="tx1"/>
                </a:solidFill>
              </a:rPr>
              <a:t> nel LLL;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incoraggiare </a:t>
            </a:r>
            <a:r>
              <a:rPr lang="it-IT" sz="1600" dirty="0" smtClean="0">
                <a:solidFill>
                  <a:schemeClr val="tx1"/>
                </a:solidFill>
              </a:rPr>
              <a:t>la cooperazione </a:t>
            </a:r>
            <a:r>
              <a:rPr lang="it-IT" sz="1600" dirty="0" smtClean="0">
                <a:solidFill>
                  <a:schemeClr val="tx1"/>
                </a:solidFill>
              </a:rPr>
              <a:t>e la creazione di </a:t>
            </a:r>
            <a:r>
              <a:rPr lang="it-IT" sz="1600" dirty="0" smtClean="0">
                <a:solidFill>
                  <a:schemeClr val="tx1"/>
                </a:solidFill>
              </a:rPr>
              <a:t>efficaci misure per la convalida dei risultati </a:t>
            </a:r>
            <a:r>
              <a:rPr lang="it-IT" sz="1600" dirty="0" smtClean="0">
                <a:solidFill>
                  <a:schemeClr val="tx1"/>
                </a:solidFill>
              </a:rPr>
              <a:t>dell’apprendimento;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sviluppare </a:t>
            </a:r>
            <a:r>
              <a:rPr lang="it-IT" sz="1600" dirty="0" smtClean="0">
                <a:solidFill>
                  <a:schemeClr val="tx1"/>
                </a:solidFill>
              </a:rPr>
              <a:t>informazioni specifiche per gruppi </a:t>
            </a:r>
            <a:r>
              <a:rPr lang="it-IT" sz="1600" dirty="0" smtClean="0">
                <a:solidFill>
                  <a:schemeClr val="tx1"/>
                </a:solidFill>
              </a:rPr>
              <a:t>mirati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smtClean="0">
                <a:solidFill>
                  <a:schemeClr val="tx1"/>
                </a:solidFill>
              </a:rPr>
              <a:t>su </a:t>
            </a:r>
            <a:r>
              <a:rPr lang="it-IT" sz="1600" dirty="0" smtClean="0">
                <a:solidFill>
                  <a:schemeClr val="tx1"/>
                </a:solidFill>
              </a:rPr>
              <a:t>formazione e istruzione e sulle opportunità di lavoro;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sviluppare </a:t>
            </a:r>
            <a:r>
              <a:rPr lang="it-IT" sz="1600" dirty="0" smtClean="0">
                <a:solidFill>
                  <a:schemeClr val="tx1"/>
                </a:solidFill>
              </a:rPr>
              <a:t>strategie per individuare e incrementare la partecipazione di gruppi esclusi dalla società della conoscenza a causa dei loro scarsi livelli di competenze di base</a:t>
            </a:r>
            <a:r>
              <a:rPr lang="it-IT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smtClean="0">
                <a:solidFill>
                  <a:schemeClr val="tx1"/>
                </a:solidFill>
              </a:rPr>
              <a:t>migliorare la partecipazione attiva</a:t>
            </a:r>
            <a:r>
              <a:rPr lang="it-IT" sz="1600" dirty="0" smtClean="0">
                <a:solidFill>
                  <a:schemeClr val="tx1"/>
                </a:solidFill>
              </a:rPr>
              <a:t> nel LLL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  <a:endParaRPr lang="it-IT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formulazione del </a:t>
            </a:r>
            <a:r>
              <a:rPr lang="it-IT" i="1" dirty="0" err="1" smtClean="0"/>
              <a:t>lifelong</a:t>
            </a:r>
            <a:r>
              <a:rPr lang="it-IT" i="1" dirty="0" smtClean="0"/>
              <a:t> </a:t>
            </a:r>
            <a:r>
              <a:rPr lang="it-IT" i="1" dirty="0" err="1" smtClean="0"/>
              <a:t>learning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92162" y="1761566"/>
            <a:ext cx="7570787" cy="964596"/>
          </a:xfrm>
        </p:spPr>
        <p:txBody>
          <a:bodyPr/>
          <a:lstStyle/>
          <a:p>
            <a:r>
              <a:rPr lang="it-IT" dirty="0" smtClean="0"/>
              <a:t>Anni Ottanta e Novanta</a:t>
            </a:r>
            <a:endParaRPr lang="it-IT" dirty="0"/>
          </a:p>
        </p:txBody>
      </p:sp>
      <p:graphicFrame>
        <p:nvGraphicFramePr>
          <p:cNvPr id="5" name="Diagramma 4"/>
          <p:cNvGraphicFramePr/>
          <p:nvPr/>
        </p:nvGraphicFramePr>
        <p:xfrm>
          <a:off x="-1" y="2432444"/>
          <a:ext cx="9143999" cy="3322409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reccia bidirezionale orizzontale 6"/>
          <p:cNvSpPr/>
          <p:nvPr/>
        </p:nvSpPr>
        <p:spPr>
          <a:xfrm>
            <a:off x="3203573" y="6142073"/>
            <a:ext cx="2736850" cy="3693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69779" y="6126684"/>
            <a:ext cx="176851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 smtClean="0"/>
              <a:t>Educazione</a:t>
            </a:r>
            <a:endParaRPr lang="it-IT" sz="2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594438" y="6126684"/>
            <a:ext cx="234457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 smtClean="0"/>
              <a:t>Sviluppo</a:t>
            </a:r>
            <a:r>
              <a:rPr lang="it-IT" dirty="0" smtClean="0"/>
              <a:t> </a:t>
            </a:r>
            <a:r>
              <a:rPr lang="it-IT" sz="2000" dirty="0" smtClean="0"/>
              <a:t>economico</a:t>
            </a:r>
            <a:endParaRPr lang="it-IT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01350" y="0"/>
            <a:ext cx="9540892" cy="1502487"/>
          </a:xfrm>
        </p:spPr>
        <p:txBody>
          <a:bodyPr anchor="ctr"/>
          <a:lstStyle/>
          <a:p>
            <a:r>
              <a:rPr lang="it-IT" sz="2400" b="1" dirty="0" smtClean="0"/>
              <a:t>Raccomandazione del Parlamento europeo e del Consiglio relativa a competenze chiave per l’apprendimento permanente </a:t>
            </a:r>
            <a:r>
              <a:rPr lang="it-IT" sz="2000" b="1" dirty="0" smtClean="0"/>
              <a:t>(18 dicembre 2006)</a:t>
            </a:r>
            <a:endParaRPr lang="it-IT" sz="2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12" y="1761565"/>
            <a:ext cx="8441211" cy="4883454"/>
          </a:xfrm>
          <a:solidFill>
            <a:srgbClr val="75CB79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b="1" cap="all" dirty="0" smtClean="0">
                <a:solidFill>
                  <a:srgbClr val="660066"/>
                </a:solidFill>
              </a:rPr>
              <a:t>Le competenze chiave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Comunicazione della madre lingua</a:t>
            </a:r>
          </a:p>
          <a:p>
            <a:pPr>
              <a:buNone/>
            </a:pPr>
            <a:r>
              <a:rPr lang="it-IT" dirty="0" smtClean="0"/>
              <a:t>Comunicazione nelle lingue straniere</a:t>
            </a:r>
          </a:p>
          <a:p>
            <a:pPr>
              <a:buNone/>
            </a:pPr>
            <a:r>
              <a:rPr lang="it-IT" dirty="0" smtClean="0"/>
              <a:t>Competenza matematica e competenze di base in campo scientifico e tecnologico</a:t>
            </a:r>
          </a:p>
          <a:p>
            <a:pPr>
              <a:buNone/>
            </a:pPr>
            <a:r>
              <a:rPr lang="it-IT" dirty="0" smtClean="0"/>
              <a:t>Competenza digitale</a:t>
            </a:r>
          </a:p>
          <a:p>
            <a:pPr>
              <a:buNone/>
            </a:pPr>
            <a:r>
              <a:rPr lang="it-IT" dirty="0" smtClean="0"/>
              <a:t>Imparare a imparare</a:t>
            </a:r>
          </a:p>
          <a:p>
            <a:pPr>
              <a:buNone/>
            </a:pPr>
            <a:r>
              <a:rPr lang="it-IT" dirty="0" smtClean="0"/>
              <a:t>Competenze sociali e civiche</a:t>
            </a:r>
          </a:p>
          <a:p>
            <a:pPr>
              <a:buNone/>
            </a:pPr>
            <a:r>
              <a:rPr lang="it-IT" dirty="0" smtClean="0"/>
              <a:t>Senso di iniziativa e imprenditorialità</a:t>
            </a:r>
          </a:p>
          <a:p>
            <a:pPr>
              <a:buNone/>
            </a:pPr>
            <a:r>
              <a:rPr lang="it-IT" dirty="0" smtClean="0"/>
              <a:t>Consapevolezza ed espressione culturale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418218"/>
            <a:ext cx="8229600" cy="1053290"/>
          </a:xfrm>
        </p:spPr>
        <p:txBody>
          <a:bodyPr/>
          <a:lstStyle/>
          <a:p>
            <a:r>
              <a:rPr lang="it-IT" dirty="0" smtClean="0"/>
              <a:t>Alcuni limiti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457200" y="1688361"/>
            <a:ext cx="3569800" cy="4666564"/>
          </a:xfrm>
        </p:spPr>
        <p:txBody>
          <a:bodyPr>
            <a:normAutofit fontScale="92500" lnSpcReduction="10000"/>
          </a:bodyPr>
          <a:lstStyle/>
          <a:p>
            <a:r>
              <a:rPr lang="it-IT" sz="2400" dirty="0" smtClean="0">
                <a:latin typeface="Arial" pitchFamily="-110" charset="0"/>
              </a:rPr>
              <a:t>L’estensione di una strategia di gestione dei processi formativi</a:t>
            </a:r>
          </a:p>
          <a:p>
            <a:r>
              <a:rPr lang="it-IT" sz="2400" dirty="0" smtClean="0">
                <a:latin typeface="Arial" pitchFamily="-110" charset="0"/>
              </a:rPr>
              <a:t>L’estensione della valutazione del sistema educativo</a:t>
            </a:r>
          </a:p>
          <a:p>
            <a:r>
              <a:rPr lang="it-IT" sz="2400" dirty="0" smtClean="0">
                <a:latin typeface="Arial" pitchFamily="-110" charset="0"/>
              </a:rPr>
              <a:t>Ritorno all’«alfabetizzazione funzionale»</a:t>
            </a:r>
          </a:p>
          <a:p>
            <a:r>
              <a:rPr lang="it-IT" sz="2400" dirty="0" smtClean="0">
                <a:latin typeface="Arial" pitchFamily="-110" charset="0"/>
              </a:rPr>
              <a:t>Scuola e Università</a:t>
            </a:r>
          </a:p>
          <a:p>
            <a:endParaRPr lang="it-IT" sz="2400" dirty="0" smtClean="0">
              <a:latin typeface="Arial" pitchFamily="-110" charset="0"/>
            </a:endParaRP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5482914" y="1688361"/>
            <a:ext cx="3203886" cy="4666564"/>
          </a:xfrm>
        </p:spPr>
        <p:txBody>
          <a:bodyPr>
            <a:normAutofit fontScale="92500" lnSpcReduction="10000"/>
          </a:bodyPr>
          <a:lstStyle/>
          <a:p>
            <a:r>
              <a:rPr lang="it-IT" sz="2400" dirty="0" smtClean="0">
                <a:latin typeface="Arial" pitchFamily="-110" charset="0"/>
              </a:rPr>
              <a:t>globalizzazione del controllo sulle persone</a:t>
            </a:r>
          </a:p>
          <a:p>
            <a:r>
              <a:rPr lang="it-IT" sz="2400" dirty="0" smtClean="0">
                <a:latin typeface="Arial" pitchFamily="-110" charset="0"/>
              </a:rPr>
              <a:t>verifica ambiti crescenti della stessa vita privata</a:t>
            </a:r>
          </a:p>
          <a:p>
            <a:r>
              <a:rPr lang="it-IT" sz="2400" dirty="0" smtClean="0">
                <a:latin typeface="Arial" pitchFamily="-110" charset="0"/>
              </a:rPr>
              <a:t>programmi  educativi programmi economici </a:t>
            </a:r>
          </a:p>
          <a:p>
            <a:r>
              <a:rPr lang="it-IT" sz="2400" dirty="0" smtClean="0">
                <a:latin typeface="Arial" pitchFamily="-110" charset="0"/>
              </a:rPr>
              <a:t>Legate alle esigenze del mondo della produzione</a:t>
            </a:r>
            <a:endParaRPr lang="it-IT" sz="2400" dirty="0" smtClean="0"/>
          </a:p>
          <a:p>
            <a:endParaRPr lang="it-IT" sz="2400" dirty="0"/>
          </a:p>
        </p:txBody>
      </p:sp>
      <p:sp>
        <p:nvSpPr>
          <p:cNvPr id="7" name="Freccia destra 6"/>
          <p:cNvSpPr/>
          <p:nvPr/>
        </p:nvSpPr>
        <p:spPr>
          <a:xfrm>
            <a:off x="4027000" y="1688361"/>
            <a:ext cx="1455914" cy="309791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destra 7"/>
          <p:cNvSpPr/>
          <p:nvPr/>
        </p:nvSpPr>
        <p:spPr>
          <a:xfrm>
            <a:off x="4027000" y="2834588"/>
            <a:ext cx="1455914" cy="309791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destra 8"/>
          <p:cNvSpPr/>
          <p:nvPr/>
        </p:nvSpPr>
        <p:spPr>
          <a:xfrm>
            <a:off x="4027000" y="3903368"/>
            <a:ext cx="1455914" cy="309791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destra 10"/>
          <p:cNvSpPr/>
          <p:nvPr/>
        </p:nvSpPr>
        <p:spPr>
          <a:xfrm>
            <a:off x="4027000" y="4969651"/>
            <a:ext cx="1455914" cy="309791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0" y="712519"/>
            <a:ext cx="2958296" cy="635072"/>
          </a:xfrm>
        </p:spPr>
        <p:txBody>
          <a:bodyPr>
            <a:normAutofit/>
          </a:bodyPr>
          <a:lstStyle/>
          <a:p>
            <a:r>
              <a:rPr lang="it-IT" dirty="0" smtClean="0"/>
              <a:t>Ruolo dell’adulto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4553607" y="712519"/>
            <a:ext cx="4590393" cy="5808583"/>
          </a:xfrm>
        </p:spPr>
        <p:txBody>
          <a:bodyPr>
            <a:normAutofit/>
          </a:bodyPr>
          <a:lstStyle/>
          <a:p>
            <a:r>
              <a:rPr lang="it-IT" i="1" dirty="0" err="1" smtClean="0"/>
              <a:t>Learner</a:t>
            </a:r>
            <a:r>
              <a:rPr lang="it-IT" dirty="0" smtClean="0"/>
              <a:t> o </a:t>
            </a:r>
            <a:r>
              <a:rPr lang="it-IT" i="1" dirty="0" smtClean="0"/>
              <a:t>cliente</a:t>
            </a:r>
          </a:p>
          <a:p>
            <a:pPr lvl="1"/>
            <a:r>
              <a:rPr lang="it-IT" dirty="0" smtClean="0"/>
              <a:t>Passività</a:t>
            </a:r>
          </a:p>
          <a:p>
            <a:pPr lvl="1"/>
            <a:r>
              <a:rPr lang="it-IT" dirty="0" smtClean="0"/>
              <a:t>Offerta di prodotti predeterminati</a:t>
            </a:r>
          </a:p>
          <a:p>
            <a:pPr lvl="1"/>
            <a:r>
              <a:rPr lang="it-IT" dirty="0" smtClean="0"/>
              <a:t>Crescita personale o trasmissione?</a:t>
            </a:r>
          </a:p>
          <a:p>
            <a:pPr lvl="1"/>
            <a:r>
              <a:rPr lang="it-IT" dirty="0" smtClean="0"/>
              <a:t>Mancanza della dimensione sociale della formazione</a:t>
            </a:r>
          </a:p>
          <a:p>
            <a:pPr lvl="1"/>
            <a:r>
              <a:rPr lang="it-IT" dirty="0" smtClean="0"/>
              <a:t>Aumento della responsabilità individuale (costi)</a:t>
            </a:r>
          </a:p>
          <a:p>
            <a:pPr lvl="1"/>
            <a:r>
              <a:rPr lang="it-IT" dirty="0" smtClean="0"/>
              <a:t>Aumento della disuguaglianza sociale</a:t>
            </a:r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10" name="Freccia destra 9"/>
          <p:cNvSpPr/>
          <p:nvPr/>
        </p:nvSpPr>
        <p:spPr>
          <a:xfrm>
            <a:off x="3097693" y="867414"/>
            <a:ext cx="1455914" cy="309791"/>
          </a:xfrm>
          <a:prstGeom prst="rightArrow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294302"/>
            <a:ext cx="8229600" cy="1053289"/>
          </a:xfrm>
        </p:spPr>
        <p:txBody>
          <a:bodyPr/>
          <a:lstStyle/>
          <a:p>
            <a:r>
              <a:rPr lang="it-IT" dirty="0" smtClean="0"/>
              <a:t>Riferimenti bibliografici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6787"/>
            <a:ext cx="9144001" cy="5047535"/>
          </a:xfrm>
        </p:spPr>
        <p:txBody>
          <a:bodyPr wrap="square" anchor="t">
            <a:spAutoFit/>
          </a:bodyPr>
          <a:lstStyle/>
          <a:p>
            <a:r>
              <a:rPr lang="it-IT" sz="1200" dirty="0" smtClean="0"/>
              <a:t>A. </a:t>
            </a:r>
            <a:r>
              <a:rPr lang="it-IT" sz="1200" dirty="0" err="1" smtClean="0"/>
              <a:t>Alberici</a:t>
            </a:r>
            <a:r>
              <a:rPr lang="it-IT" sz="1200" dirty="0" smtClean="0"/>
              <a:t>, </a:t>
            </a:r>
            <a:r>
              <a:rPr lang="it-IT" sz="1200" i="1" dirty="0" smtClean="0"/>
              <a:t>Imparare sempre nella società della conoscenza</a:t>
            </a:r>
            <a:r>
              <a:rPr lang="it-IT" sz="1200" dirty="0" smtClean="0"/>
              <a:t>, Milano, Bruno Mondadori, 2002;</a:t>
            </a:r>
            <a:endParaRPr lang="it-IT" sz="1200" dirty="0" smtClean="0"/>
          </a:p>
          <a:p>
            <a:r>
              <a:rPr lang="it-IT" sz="1200" dirty="0" smtClean="0"/>
              <a:t>F</a:t>
            </a:r>
            <a:r>
              <a:rPr lang="it-IT" sz="1200" dirty="0" smtClean="0"/>
              <a:t>.M. De </a:t>
            </a:r>
            <a:r>
              <a:rPr lang="it-IT" sz="1200" dirty="0" err="1" smtClean="0"/>
              <a:t>Sanctis</a:t>
            </a:r>
            <a:r>
              <a:rPr lang="it-IT" sz="1200" dirty="0" smtClean="0"/>
              <a:t>, </a:t>
            </a:r>
            <a:r>
              <a:rPr lang="it-IT" sz="1200" i="1" dirty="0" smtClean="0"/>
              <a:t>L'educazione permanente</a:t>
            </a:r>
            <a:r>
              <a:rPr lang="it-IT" sz="1200" dirty="0" smtClean="0"/>
              <a:t>, Firenze, La Nuova Italia, 1979;</a:t>
            </a:r>
          </a:p>
          <a:p>
            <a:r>
              <a:rPr lang="en-GB" sz="1200" dirty="0" smtClean="0"/>
              <a:t>R. Edwards, N. Miller, N. Small, A. </a:t>
            </a:r>
            <a:r>
              <a:rPr lang="en-GB" sz="1200" dirty="0" err="1" smtClean="0"/>
              <a:t>Tait</a:t>
            </a:r>
            <a:r>
              <a:rPr lang="en-GB" sz="1200" dirty="0" smtClean="0"/>
              <a:t> (</a:t>
            </a:r>
            <a:r>
              <a:rPr lang="en-GB" sz="1200" dirty="0" err="1" smtClean="0"/>
              <a:t>eds</a:t>
            </a:r>
            <a:r>
              <a:rPr lang="en-GB" sz="1200" dirty="0" smtClean="0"/>
              <a:t>), </a:t>
            </a:r>
            <a:r>
              <a:rPr lang="en-GB" sz="1200" i="1" dirty="0" smtClean="0"/>
              <a:t>Supporting lifelong learning: making policy work</a:t>
            </a:r>
            <a:r>
              <a:rPr lang="en-GB" sz="1200" dirty="0" smtClean="0"/>
              <a:t>, London, </a:t>
            </a:r>
            <a:r>
              <a:rPr lang="en-GB" sz="1200" dirty="0" err="1" smtClean="0"/>
              <a:t>Routledge</a:t>
            </a:r>
            <a:r>
              <a:rPr lang="en-GB" sz="1200" dirty="0" smtClean="0"/>
              <a:t>, 2003</a:t>
            </a:r>
            <a:r>
              <a:rPr lang="it-IT" sz="1200" dirty="0" smtClean="0"/>
              <a:t> ;</a:t>
            </a:r>
          </a:p>
          <a:p>
            <a:r>
              <a:rPr lang="it-IT" sz="1200" dirty="0" smtClean="0"/>
              <a:t>P. </a:t>
            </a:r>
            <a:r>
              <a:rPr lang="it-IT" sz="1200" dirty="0" err="1" smtClean="0"/>
              <a:t>Federighi</a:t>
            </a:r>
            <a:r>
              <a:rPr lang="it-IT" sz="1200" dirty="0" smtClean="0"/>
              <a:t>, </a:t>
            </a:r>
            <a:r>
              <a:rPr lang="it-IT" sz="1200" i="1" dirty="0" smtClean="0"/>
              <a:t>Strategie per la gestione dei processi educativi nel contesto europeo. Dal </a:t>
            </a:r>
            <a:r>
              <a:rPr lang="it-IT" sz="1200" i="1" dirty="0" err="1" smtClean="0"/>
              <a:t>lifelong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learning</a:t>
            </a:r>
            <a:r>
              <a:rPr lang="it-IT" sz="1200" i="1" dirty="0" smtClean="0"/>
              <a:t> a una società a iniziativa diffusa</a:t>
            </a:r>
            <a:r>
              <a:rPr lang="it-IT" sz="1200" dirty="0" smtClean="0"/>
              <a:t>, Napoli, </a:t>
            </a:r>
            <a:r>
              <a:rPr lang="it-IT" sz="1200" dirty="0" err="1" smtClean="0"/>
              <a:t>Liguori</a:t>
            </a:r>
            <a:r>
              <a:rPr lang="it-IT" sz="1200" dirty="0" smtClean="0"/>
              <a:t>, 1996;</a:t>
            </a:r>
            <a:endParaRPr lang="it-IT" sz="1200" dirty="0" smtClean="0"/>
          </a:p>
          <a:p>
            <a:r>
              <a:rPr lang="it-IT" sz="1200" dirty="0" err="1" smtClean="0"/>
              <a:t>J</a:t>
            </a:r>
            <a:r>
              <a:rPr lang="it-IT" sz="1200" dirty="0" smtClean="0"/>
              <a:t>. </a:t>
            </a:r>
            <a:r>
              <a:rPr lang="it-IT" sz="1200" dirty="0" err="1" smtClean="0"/>
              <a:t>Field</a:t>
            </a:r>
            <a:r>
              <a:rPr lang="it-IT" sz="1200" dirty="0" smtClean="0"/>
              <a:t>, </a:t>
            </a:r>
            <a:r>
              <a:rPr lang="it-IT" sz="1200" i="1" dirty="0" err="1" smtClean="0"/>
              <a:t>Lifelong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learning</a:t>
            </a:r>
            <a:r>
              <a:rPr lang="it-IT" sz="1200" i="1" dirty="0" smtClean="0"/>
              <a:t> and the </a:t>
            </a:r>
            <a:r>
              <a:rPr lang="it-IT" sz="1200" i="1" dirty="0" err="1" smtClean="0"/>
              <a:t>new</a:t>
            </a:r>
            <a:r>
              <a:rPr lang="it-IT" sz="1200" i="1" dirty="0" smtClean="0"/>
              <a:t> educational </a:t>
            </a:r>
            <a:r>
              <a:rPr lang="it-IT" sz="1200" i="1" dirty="0" err="1" smtClean="0"/>
              <a:t>order</a:t>
            </a:r>
            <a:r>
              <a:rPr lang="it-IT" sz="1200" dirty="0" smtClean="0"/>
              <a:t>, </a:t>
            </a:r>
            <a:r>
              <a:rPr lang="it-IT" sz="1200" dirty="0" err="1" smtClean="0"/>
              <a:t>Stoke</a:t>
            </a:r>
            <a:r>
              <a:rPr lang="it-IT" sz="1200" dirty="0" smtClean="0"/>
              <a:t> on </a:t>
            </a:r>
            <a:r>
              <a:rPr lang="it-IT" sz="1200" dirty="0" err="1" smtClean="0"/>
              <a:t>Trent</a:t>
            </a:r>
            <a:r>
              <a:rPr lang="it-IT" sz="1200" dirty="0" smtClean="0"/>
              <a:t>, </a:t>
            </a:r>
            <a:r>
              <a:rPr lang="it-IT" sz="1200" dirty="0" err="1" smtClean="0"/>
              <a:t>Trentham</a:t>
            </a:r>
            <a:r>
              <a:rPr lang="it-IT" sz="1200" dirty="0" smtClean="0"/>
              <a:t> </a:t>
            </a:r>
            <a:r>
              <a:rPr lang="it-IT" sz="1200" dirty="0" err="1" smtClean="0"/>
              <a:t>Books</a:t>
            </a:r>
            <a:r>
              <a:rPr lang="it-IT" sz="1200" dirty="0" smtClean="0"/>
              <a:t>, 2006</a:t>
            </a:r>
            <a:r>
              <a:rPr lang="it-IT" sz="1200" baseline="30000" dirty="0" smtClean="0"/>
              <a:t>2</a:t>
            </a:r>
            <a:r>
              <a:rPr lang="it-IT" sz="1200" dirty="0" smtClean="0"/>
              <a:t> ;</a:t>
            </a:r>
          </a:p>
          <a:p>
            <a:r>
              <a:rPr lang="it-IT" sz="1200" dirty="0" smtClean="0"/>
              <a:t>D. </a:t>
            </a:r>
            <a:r>
              <a:rPr lang="it-IT" sz="1200" dirty="0" err="1" smtClean="0"/>
              <a:t>Kallen</a:t>
            </a:r>
            <a:r>
              <a:rPr lang="it-IT" sz="1200" dirty="0" smtClean="0"/>
              <a:t>, </a:t>
            </a:r>
            <a:r>
              <a:rPr lang="it-IT" sz="1200" dirty="0" err="1" smtClean="0"/>
              <a:t>J</a:t>
            </a:r>
            <a:r>
              <a:rPr lang="it-IT" sz="1200" dirty="0" smtClean="0"/>
              <a:t>. </a:t>
            </a:r>
            <a:r>
              <a:rPr lang="it-IT" sz="1200" dirty="0" err="1" smtClean="0"/>
              <a:t>Bengtsson</a:t>
            </a:r>
            <a:r>
              <a:rPr lang="it-IT" sz="1200" dirty="0" smtClean="0"/>
              <a:t>, </a:t>
            </a:r>
            <a:r>
              <a:rPr lang="it-IT" sz="1200" i="1" dirty="0" smtClean="0"/>
              <a:t>L'educazione ricorrente: strategia per una formazione continua</a:t>
            </a:r>
            <a:r>
              <a:rPr lang="it-IT" sz="1200" dirty="0" smtClean="0"/>
              <a:t>, Teramo, EIT, 1974; </a:t>
            </a:r>
          </a:p>
          <a:p>
            <a:r>
              <a:rPr lang="it-IT" sz="1200" dirty="0" smtClean="0"/>
              <a:t>P. </a:t>
            </a:r>
            <a:r>
              <a:rPr lang="it-IT" sz="1200" dirty="0" err="1" smtClean="0"/>
              <a:t>Jarvis</a:t>
            </a:r>
            <a:r>
              <a:rPr lang="it-IT" sz="1200" dirty="0" smtClean="0"/>
              <a:t>, </a:t>
            </a:r>
            <a:r>
              <a:rPr lang="it-IT" sz="1200" i="1" dirty="0" err="1" smtClean="0"/>
              <a:t>Adult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education</a:t>
            </a:r>
            <a:r>
              <a:rPr lang="it-IT" sz="1200" i="1" dirty="0" smtClean="0"/>
              <a:t> and </a:t>
            </a:r>
            <a:r>
              <a:rPr lang="it-IT" sz="1200" i="1" dirty="0" err="1" smtClean="0"/>
              <a:t>lifelong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learning</a:t>
            </a:r>
            <a:r>
              <a:rPr lang="it-IT" sz="1200" i="1" dirty="0" smtClean="0"/>
              <a:t>. </a:t>
            </a:r>
            <a:r>
              <a:rPr lang="en-GB" sz="1200" i="1" dirty="0" smtClean="0"/>
              <a:t>Theory and practice</a:t>
            </a:r>
            <a:r>
              <a:rPr lang="en-GB" sz="1200" dirty="0" smtClean="0"/>
              <a:t>, London and New York, </a:t>
            </a:r>
            <a:r>
              <a:rPr lang="en-GB" sz="1200" dirty="0" err="1" smtClean="0"/>
              <a:t>Routledge</a:t>
            </a:r>
            <a:r>
              <a:rPr lang="en-GB" sz="1200" dirty="0" smtClean="0"/>
              <a:t>, 2004</a:t>
            </a:r>
            <a:r>
              <a:rPr lang="en-GB" sz="1200" baseline="30000" dirty="0" smtClean="0"/>
              <a:t>3</a:t>
            </a:r>
            <a:r>
              <a:rPr lang="it-IT" sz="1200" dirty="0" smtClean="0"/>
              <a:t>;</a:t>
            </a:r>
          </a:p>
          <a:p>
            <a:r>
              <a:rPr lang="it-IT" sz="1200" dirty="0" smtClean="0"/>
              <a:t>P. </a:t>
            </a:r>
            <a:r>
              <a:rPr lang="it-IT" sz="1200" dirty="0" err="1" smtClean="0"/>
              <a:t>Lengrand</a:t>
            </a:r>
            <a:r>
              <a:rPr lang="it-IT" sz="1200" dirty="0" smtClean="0"/>
              <a:t>, </a:t>
            </a:r>
            <a:r>
              <a:rPr lang="it-IT" sz="1200" i="1" dirty="0" smtClean="0"/>
              <a:t>L’</a:t>
            </a:r>
            <a:r>
              <a:rPr lang="it-IT" sz="1200" i="1" dirty="0" err="1" smtClean="0"/>
              <a:t>introduction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à</a:t>
            </a:r>
            <a:r>
              <a:rPr lang="it-IT" sz="1200" i="1" dirty="0" smtClean="0"/>
              <a:t> l’</a:t>
            </a:r>
            <a:r>
              <a:rPr lang="it-IT" sz="1200" i="1" dirty="0" err="1" smtClean="0"/>
              <a:t>éducation</a:t>
            </a:r>
            <a:r>
              <a:rPr lang="it-IT" sz="1200" i="1" dirty="0" smtClean="0"/>
              <a:t> permanente, </a:t>
            </a:r>
            <a:r>
              <a:rPr lang="it-IT" sz="1200" dirty="0" err="1" smtClean="0"/>
              <a:t>Paris</a:t>
            </a:r>
            <a:r>
              <a:rPr lang="it-IT" sz="1200" dirty="0" smtClean="0"/>
              <a:t>, Unesco, 1970 (tr. </a:t>
            </a:r>
            <a:r>
              <a:rPr lang="it-IT" sz="1200" dirty="0" err="1" smtClean="0"/>
              <a:t>it</a:t>
            </a:r>
            <a:r>
              <a:rPr lang="it-IT" sz="1200" dirty="0" smtClean="0"/>
              <a:t>., </a:t>
            </a:r>
            <a:r>
              <a:rPr lang="it-IT" sz="1200" i="1" dirty="0" smtClean="0"/>
              <a:t>Introduzione all’educazione permanente</a:t>
            </a:r>
            <a:r>
              <a:rPr lang="it-IT" sz="1200" dirty="0" smtClean="0"/>
              <a:t>, Ar</a:t>
            </a:r>
            <a:r>
              <a:rPr lang="it-IT" sz="1000" dirty="0" smtClean="0"/>
              <a:t>mando, Roma, 1973);</a:t>
            </a:r>
          </a:p>
          <a:p>
            <a:r>
              <a:rPr lang="en-GB" sz="1200" dirty="0" smtClean="0"/>
              <a:t>B. Morgan-Klein, M. Osborne, </a:t>
            </a:r>
            <a:r>
              <a:rPr lang="en-GB" sz="1200" i="1" dirty="0" smtClean="0"/>
              <a:t>The concepts and practises of lifelong learning</a:t>
            </a:r>
            <a:r>
              <a:rPr lang="en-GB" sz="1200" dirty="0" smtClean="0"/>
              <a:t>, London-New York, </a:t>
            </a:r>
            <a:r>
              <a:rPr lang="en-GB" sz="1200" dirty="0" err="1" smtClean="0"/>
              <a:t>Routledge</a:t>
            </a:r>
            <a:r>
              <a:rPr lang="en-GB" sz="1200" dirty="0" smtClean="0"/>
              <a:t>, 2007</a:t>
            </a:r>
            <a:r>
              <a:rPr lang="it-IT" sz="1200" dirty="0" smtClean="0"/>
              <a:t>; </a:t>
            </a:r>
          </a:p>
          <a:p>
            <a:endParaRPr lang="it-IT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G. </a:t>
            </a:r>
            <a:r>
              <a:rPr lang="it-IT" dirty="0" err="1" smtClean="0"/>
              <a:t>Petracchi</a:t>
            </a:r>
            <a:r>
              <a:rPr lang="it-IT" dirty="0" smtClean="0"/>
              <a:t>, </a:t>
            </a:r>
            <a:r>
              <a:rPr lang="it-IT" i="1" dirty="0" smtClean="0"/>
              <a:t>Educazione degli adulti, educazione popolare, educazione permanente</a:t>
            </a:r>
            <a:r>
              <a:rPr lang="it-IT" dirty="0" smtClean="0"/>
              <a:t>, Brescia, La Scuola, 1972; </a:t>
            </a:r>
          </a:p>
          <a:p>
            <a:r>
              <a:rPr lang="it-IT" dirty="0" smtClean="0"/>
              <a:t>R. Piazza (a cura di)</a:t>
            </a:r>
            <a:r>
              <a:rPr lang="it-IT" i="1" dirty="0" smtClean="0"/>
              <a:t>, </a:t>
            </a:r>
            <a:r>
              <a:rPr lang="it-IT" i="1" dirty="0" err="1" smtClean="0"/>
              <a:t>Lifelong</a:t>
            </a:r>
            <a:r>
              <a:rPr lang="it-IT" i="1" dirty="0" smtClean="0"/>
              <a:t> </a:t>
            </a:r>
            <a:r>
              <a:rPr lang="it-IT" i="1" dirty="0" err="1" smtClean="0"/>
              <a:t>learning</a:t>
            </a:r>
            <a:r>
              <a:rPr lang="it-IT" i="1" dirty="0" smtClean="0"/>
              <a:t> ed educazione democratica in Europa</a:t>
            </a:r>
            <a:r>
              <a:rPr lang="it-IT" dirty="0" smtClean="0"/>
              <a:t>, Milano, </a:t>
            </a:r>
            <a:r>
              <a:rPr lang="it-IT" dirty="0" err="1" smtClean="0"/>
              <a:t>Guerini</a:t>
            </a:r>
            <a:r>
              <a:rPr lang="it-IT" dirty="0" smtClean="0"/>
              <a:t> studio, 2009;</a:t>
            </a:r>
          </a:p>
          <a:p>
            <a:r>
              <a:rPr lang="it-IT" dirty="0" smtClean="0"/>
              <a:t>B</a:t>
            </a:r>
            <a:r>
              <a:rPr lang="it-IT" dirty="0" smtClean="0"/>
              <a:t>. </a:t>
            </a:r>
            <a:r>
              <a:rPr lang="it-IT" dirty="0" err="1" smtClean="0"/>
              <a:t>Schwartz</a:t>
            </a:r>
            <a:r>
              <a:rPr lang="it-IT" dirty="0" smtClean="0"/>
              <a:t>, </a:t>
            </a:r>
            <a:r>
              <a:rPr lang="it-IT" i="1" dirty="0" err="1" smtClean="0"/>
              <a:t>Réflexions</a:t>
            </a:r>
            <a:r>
              <a:rPr lang="it-IT" i="1" dirty="0" smtClean="0"/>
              <a:t> </a:t>
            </a:r>
            <a:r>
              <a:rPr lang="it-IT" i="1" dirty="0" err="1" smtClean="0"/>
              <a:t>sur</a:t>
            </a:r>
            <a:r>
              <a:rPr lang="it-IT" i="1" dirty="0" smtClean="0"/>
              <a:t> le </a:t>
            </a:r>
            <a:r>
              <a:rPr lang="it-IT" i="1" dirty="0" err="1" smtClean="0"/>
              <a:t>développement</a:t>
            </a:r>
            <a:r>
              <a:rPr lang="it-IT" i="1" dirty="0" smtClean="0"/>
              <a:t> de l'</a:t>
            </a:r>
            <a:r>
              <a:rPr lang="it-IT" i="1" dirty="0" err="1" smtClean="0"/>
              <a:t>éducation</a:t>
            </a:r>
            <a:r>
              <a:rPr lang="it-IT" i="1" dirty="0" smtClean="0"/>
              <a:t> permanente</a:t>
            </a:r>
            <a:r>
              <a:rPr lang="it-IT" dirty="0" smtClean="0"/>
              <a:t>, </a:t>
            </a:r>
            <a:r>
              <a:rPr lang="it-IT" dirty="0" err="1" smtClean="0"/>
              <a:t>Paris</a:t>
            </a:r>
            <a:r>
              <a:rPr lang="it-IT" dirty="0" smtClean="0"/>
              <a:t>, </a:t>
            </a:r>
            <a:r>
              <a:rPr lang="it-IT" dirty="0" err="1" smtClean="0"/>
              <a:t>P.U.F.</a:t>
            </a:r>
            <a:r>
              <a:rPr lang="it-IT" dirty="0" smtClean="0"/>
              <a:t>, 1967;</a:t>
            </a:r>
          </a:p>
          <a:p>
            <a:r>
              <a:rPr lang="en-GB" dirty="0" smtClean="0"/>
              <a:t>F. Susi, S. </a:t>
            </a:r>
            <a:r>
              <a:rPr lang="en-GB" dirty="0" err="1" smtClean="0"/>
              <a:t>Meghnagi</a:t>
            </a:r>
            <a:r>
              <a:rPr lang="en-GB" dirty="0" smtClean="0"/>
              <a:t>, </a:t>
            </a:r>
            <a:r>
              <a:rPr lang="en-GB" i="1" dirty="0" err="1" smtClean="0"/>
              <a:t>L'educazione</a:t>
            </a:r>
            <a:r>
              <a:rPr lang="en-GB" i="1" dirty="0" smtClean="0"/>
              <a:t> </a:t>
            </a:r>
            <a:r>
              <a:rPr lang="en-GB" i="1" dirty="0" err="1" smtClean="0"/>
              <a:t>permanente</a:t>
            </a:r>
            <a:r>
              <a:rPr lang="en-GB" dirty="0" smtClean="0"/>
              <a:t>, Firenze, </a:t>
            </a:r>
            <a:r>
              <a:rPr lang="en-GB" dirty="0" err="1" smtClean="0"/>
              <a:t>Guaraldi</a:t>
            </a:r>
            <a:r>
              <a:rPr lang="en-GB" dirty="0" smtClean="0"/>
              <a:t>, 1977</a:t>
            </a:r>
            <a:r>
              <a:rPr lang="it-IT" dirty="0" smtClean="0"/>
              <a:t>;</a:t>
            </a:r>
            <a:endParaRPr lang="it-IT" dirty="0" smtClean="0"/>
          </a:p>
          <a:p>
            <a:r>
              <a:rPr lang="it-IT" dirty="0" smtClean="0"/>
              <a:t>F. Toriello, </a:t>
            </a:r>
            <a:r>
              <a:rPr lang="it-IT" i="1" dirty="0" smtClean="0"/>
              <a:t>Fondamenti </a:t>
            </a:r>
            <a:r>
              <a:rPr lang="it-IT" i="1" dirty="0" smtClean="0"/>
              <a:t>Epistemologici del </a:t>
            </a:r>
            <a:r>
              <a:rPr lang="it-IT" i="1" dirty="0" err="1" smtClean="0"/>
              <a:t>Lifelong</a:t>
            </a:r>
            <a:r>
              <a:rPr lang="it-IT" i="1" dirty="0" smtClean="0"/>
              <a:t>  </a:t>
            </a:r>
            <a:r>
              <a:rPr lang="it-IT" i="1" dirty="0" err="1" smtClean="0"/>
              <a:t>Learning</a:t>
            </a:r>
            <a:r>
              <a:rPr lang="it-IT" dirty="0" smtClean="0"/>
              <a:t>,</a:t>
            </a:r>
            <a:r>
              <a:rPr lang="it-IT" dirty="0" smtClean="0"/>
              <a:t>  </a:t>
            </a:r>
            <a:r>
              <a:rPr lang="it-IT" dirty="0" smtClean="0"/>
              <a:t>Napoli,</a:t>
            </a:r>
            <a:r>
              <a:rPr lang="it-IT" dirty="0" err="1" smtClean="0"/>
              <a:t>Tecnodid</a:t>
            </a:r>
            <a:r>
              <a:rPr lang="it-IT" dirty="0" smtClean="0"/>
              <a:t>, </a:t>
            </a:r>
            <a:r>
              <a:rPr lang="it-IT" dirty="0" smtClean="0"/>
              <a:t>2008.</a:t>
            </a:r>
            <a:endParaRPr lang="it-IT" dirty="0" smtClean="0"/>
          </a:p>
          <a:p>
            <a:r>
              <a:rPr lang="it-IT" dirty="0" err="1" smtClean="0"/>
              <a:t>K</a:t>
            </a:r>
            <a:r>
              <a:rPr lang="it-IT" dirty="0" smtClean="0"/>
              <a:t>. </a:t>
            </a:r>
            <a:r>
              <a:rPr lang="it-IT" dirty="0" err="1" smtClean="0"/>
              <a:t>Wain</a:t>
            </a:r>
            <a:r>
              <a:rPr lang="it-IT" dirty="0" smtClean="0"/>
              <a:t>, </a:t>
            </a:r>
            <a:r>
              <a:rPr lang="it-IT" i="1" dirty="0" err="1" smtClean="0"/>
              <a:t>Philosophy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lifelong</a:t>
            </a:r>
            <a:r>
              <a:rPr lang="it-IT" i="1" dirty="0" smtClean="0"/>
              <a:t> </a:t>
            </a:r>
            <a:r>
              <a:rPr lang="it-IT" i="1" dirty="0" err="1" smtClean="0"/>
              <a:t>education</a:t>
            </a:r>
            <a:r>
              <a:rPr lang="it-IT" dirty="0" smtClean="0"/>
              <a:t>, London, </a:t>
            </a:r>
            <a:r>
              <a:rPr lang="it-IT" dirty="0" err="1" smtClean="0"/>
              <a:t>Croom</a:t>
            </a:r>
            <a:r>
              <a:rPr lang="it-IT" dirty="0" smtClean="0"/>
              <a:t> </a:t>
            </a:r>
            <a:r>
              <a:rPr lang="it-IT" dirty="0" err="1" smtClean="0"/>
              <a:t>Helm</a:t>
            </a:r>
            <a:r>
              <a:rPr lang="it-IT" dirty="0" smtClean="0"/>
              <a:t>, 1987;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900113" y="1125538"/>
            <a:ext cx="7632700" cy="201639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900113" y="4221163"/>
            <a:ext cx="7632700" cy="15128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5088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it-IT" dirty="0"/>
              <a:t>Tutto ciò</a:t>
            </a:r>
            <a:r>
              <a:rPr lang="it-IT" dirty="0" smtClean="0"/>
              <a:t> determina:</a:t>
            </a:r>
            <a:endParaRPr lang="it-IT" dirty="0"/>
          </a:p>
          <a:p>
            <a:pPr marL="990600" lvl="1" indent="-533400">
              <a:buFont typeface="Wingdings" pitchFamily="-110" charset="2"/>
              <a:buNone/>
            </a:pPr>
            <a:endParaRPr lang="it-IT" sz="1600" dirty="0"/>
          </a:p>
          <a:p>
            <a:pPr marL="990600" lvl="1" indent="-533400">
              <a:buFont typeface="Wingdings" pitchFamily="-110" charset="2"/>
              <a:buChar char="¨"/>
            </a:pPr>
            <a:endParaRPr lang="it-IT" dirty="0"/>
          </a:p>
          <a:p>
            <a:pPr marL="990600" lvl="1" indent="-533400">
              <a:buFont typeface="Wingdings" pitchFamily="-110" charset="2"/>
              <a:buNone/>
            </a:pPr>
            <a:endParaRPr lang="it-IT" dirty="0"/>
          </a:p>
        </p:txBody>
      </p:sp>
      <p:sp>
        <p:nvSpPr>
          <p:cNvPr id="250885" name="AutoShape 5"/>
          <p:cNvSpPr>
            <a:spLocks noChangeArrowheads="1"/>
          </p:cNvSpPr>
          <p:nvPr/>
        </p:nvSpPr>
        <p:spPr bwMode="auto">
          <a:xfrm>
            <a:off x="5508625" y="5445125"/>
            <a:ext cx="2663825" cy="1008063"/>
          </a:xfrm>
          <a:prstGeom prst="curvedRightArrow">
            <a:avLst>
              <a:gd name="adj1" fmla="val 20000"/>
              <a:gd name="adj2" fmla="val 40000"/>
              <a:gd name="adj3" fmla="val 88084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1116013" y="4221163"/>
            <a:ext cx="698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dirty="0"/>
              <a:t>Riprogettazione dell’intero sistema formativo alla luce dei principi dell’educazione per tutta la vita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900113" y="1341438"/>
            <a:ext cx="7632700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algn="ctr">
              <a:spcBef>
                <a:spcPct val="20000"/>
              </a:spcBef>
              <a:buFont typeface="Wingdings" pitchFamily="-110" charset="2"/>
              <a:buNone/>
            </a:pPr>
            <a:r>
              <a:rPr lang="it-IT" sz="2800" dirty="0"/>
              <a:t>Riflessione sul ruolo dell’educazione (motore o accompagnamento dello sviluppo economico) </a:t>
            </a:r>
            <a:endParaRPr lang="it-IT" sz="2800" dirty="0" smtClean="0"/>
          </a:p>
          <a:p>
            <a:pPr algn="ctr">
              <a:spcBef>
                <a:spcPct val="50000"/>
              </a:spcBef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29132"/>
            <a:ext cx="8169873" cy="4112521"/>
          </a:xfrm>
        </p:spPr>
        <p:txBody>
          <a:bodyPr/>
          <a:lstStyle/>
          <a:p>
            <a:pPr lvl="1"/>
            <a:r>
              <a:rPr lang="it-IT" dirty="0"/>
              <a:t>La formazione come arricchimento delle risorse umane</a:t>
            </a:r>
          </a:p>
          <a:p>
            <a:pPr lvl="1"/>
            <a:r>
              <a:rPr lang="it-IT" dirty="0"/>
              <a:t>L’educazione come strumento di compensazione</a:t>
            </a: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611188" y="835025"/>
            <a:ext cx="8267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  <a:ea typeface="Impact"/>
                <a:cs typeface="Impact"/>
              </a:rPr>
              <a:t>La teoria </a:t>
            </a:r>
            <a:r>
              <a:rPr lang="it-IT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  <a:ea typeface="Impact"/>
                <a:cs typeface="Impact"/>
              </a:rPr>
              <a:t>del capitale umano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05400" y="5700156"/>
            <a:ext cx="7527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Educazione e formazione come investimento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2588"/>
            <a:ext cx="8229600" cy="1143000"/>
          </a:xfrm>
        </p:spPr>
        <p:txBody>
          <a:bodyPr/>
          <a:lstStyle/>
          <a:p>
            <a:r>
              <a:rPr lang="it-IT" dirty="0"/>
              <a:t>Lo scenario economico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88361"/>
            <a:ext cx="8229600" cy="3578087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Il deficit di qualifiche</a:t>
            </a:r>
            <a:r>
              <a:rPr lang="it-IT" dirty="0" smtClean="0">
                <a:solidFill>
                  <a:srgbClr val="FF0000"/>
                </a:solidFill>
              </a:rPr>
              <a:t> si </a:t>
            </a:r>
            <a:r>
              <a:rPr lang="it-IT" dirty="0">
                <a:solidFill>
                  <a:srgbClr val="FF0000"/>
                </a:solidFill>
              </a:rPr>
              <a:t>definisce</a:t>
            </a:r>
            <a:r>
              <a:rPr lang="it-IT" dirty="0" smtClean="0">
                <a:solidFill>
                  <a:srgbClr val="FF0000"/>
                </a:solidFill>
              </a:rPr>
              <a:t> come:</a:t>
            </a:r>
          </a:p>
          <a:p>
            <a:pPr lvl="1"/>
            <a:r>
              <a:rPr lang="it-IT" dirty="0" smtClean="0"/>
              <a:t>fabbisogno </a:t>
            </a:r>
            <a:r>
              <a:rPr lang="it-IT" dirty="0"/>
              <a:t>di forza lavoro </a:t>
            </a:r>
            <a:r>
              <a:rPr lang="it-IT" dirty="0" smtClean="0"/>
              <a:t>qualificata</a:t>
            </a:r>
          </a:p>
          <a:p>
            <a:pPr lvl="1"/>
            <a:r>
              <a:rPr lang="it-IT" dirty="0"/>
              <a:t>raffronto con la capacità produttiva della forza-lavoro qualificata dei paesi concorrenti con </a:t>
            </a:r>
            <a:r>
              <a:rPr lang="it-IT" dirty="0" smtClean="0"/>
              <a:t>l’Europa.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Risposte:</a:t>
            </a:r>
          </a:p>
          <a:p>
            <a:pPr lvl="1"/>
            <a:r>
              <a:rPr lang="it-IT" dirty="0" smtClean="0"/>
              <a:t>investimenti sulla forza-lavoro</a:t>
            </a:r>
          </a:p>
          <a:p>
            <a:pPr lvl="1"/>
            <a:r>
              <a:rPr lang="it-IT" dirty="0" smtClean="0"/>
              <a:t>crisi del sistema duale</a:t>
            </a:r>
          </a:p>
          <a:p>
            <a:pPr lvl="1"/>
            <a:r>
              <a:rPr lang="it-IT" dirty="0" smtClean="0"/>
              <a:t>aggiornamento degli occupati.</a:t>
            </a:r>
          </a:p>
          <a:p>
            <a:pPr lvl="1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" y="60099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L’intervento educativo è compensatorio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it-IT" dirty="0"/>
              <a:t>Le risposte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827088" y="1125538"/>
            <a:ext cx="7489825" cy="5399087"/>
            <a:chOff x="885" y="777"/>
            <a:chExt cx="4718" cy="3401"/>
          </a:xfrm>
        </p:grpSpPr>
        <p:sp>
          <p:nvSpPr>
            <p:cNvPr id="252932" name="AutoShape 4"/>
            <p:cNvSpPr>
              <a:spLocks noChangeAspect="1" noChangeArrowheads="1" noTextEdit="1"/>
            </p:cNvSpPr>
            <p:nvPr/>
          </p:nvSpPr>
          <p:spPr bwMode="auto">
            <a:xfrm>
              <a:off x="885" y="777"/>
              <a:ext cx="4718" cy="3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2933" name="_s252933"/>
            <p:cNvSpPr>
              <a:spLocks noChangeArrowheads="1" noTextEdit="1"/>
            </p:cNvSpPr>
            <p:nvPr/>
          </p:nvSpPr>
          <p:spPr bwMode="auto">
            <a:xfrm>
              <a:off x="2155" y="867"/>
              <a:ext cx="2430" cy="2430"/>
            </a:xfrm>
            <a:custGeom>
              <a:avLst/>
              <a:gdLst>
                <a:gd name="G0" fmla="+- 7200 0 0"/>
                <a:gd name="G1" fmla="+- 15728640 0 0"/>
                <a:gd name="G2" fmla="+- 0 0 15728640"/>
                <a:gd name="T0" fmla="*/ 0 256 1"/>
                <a:gd name="T1" fmla="*/ 180 256 1"/>
                <a:gd name="G3" fmla="+- 15728640 T0 T1"/>
                <a:gd name="T2" fmla="*/ 0 256 1"/>
                <a:gd name="T3" fmla="*/ 90 256 1"/>
                <a:gd name="G4" fmla="+- 15728640 T2 T3"/>
                <a:gd name="G5" fmla="*/ G4 2 1"/>
                <a:gd name="T4" fmla="*/ 90 256 1"/>
                <a:gd name="T5" fmla="*/ 0 256 1"/>
                <a:gd name="G6" fmla="+- 15728640 T4 T5"/>
                <a:gd name="G7" fmla="*/ G6 2 1"/>
                <a:gd name="G8" fmla="abs 1572864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00"/>
                <a:gd name="G18" fmla="*/ 7200 1 2"/>
                <a:gd name="G19" fmla="+- G18 5400 0"/>
                <a:gd name="G20" fmla="cos G19 15728640"/>
                <a:gd name="G21" fmla="sin G19 15728640"/>
                <a:gd name="G22" fmla="+- G20 10800 0"/>
                <a:gd name="G23" fmla="+- G21 10800 0"/>
                <a:gd name="G24" fmla="+- 10800 0 G20"/>
                <a:gd name="G25" fmla="+- 7200 10800 0"/>
                <a:gd name="G26" fmla="?: G9 G17 G25"/>
                <a:gd name="G27" fmla="?: G9 0 21600"/>
                <a:gd name="G28" fmla="cos 10800 15728640"/>
                <a:gd name="G29" fmla="sin 10800 15728640"/>
                <a:gd name="G30" fmla="sin 7200 15728640"/>
                <a:gd name="G31" fmla="+- G28 10800 0"/>
                <a:gd name="G32" fmla="+- G29 10800 0"/>
                <a:gd name="G33" fmla="+- G30 10800 0"/>
                <a:gd name="G34" fmla="?: G4 0 G31"/>
                <a:gd name="G35" fmla="?: 15728640 G34 0"/>
                <a:gd name="G36" fmla="?: G6 G35 G31"/>
                <a:gd name="G37" fmla="+- 21600 0 G36"/>
                <a:gd name="G38" fmla="?: G4 0 G33"/>
                <a:gd name="G39" fmla="?: 1572864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300 w 21600"/>
                <a:gd name="T15" fmla="*/ 3005 h 21600"/>
                <a:gd name="T16" fmla="*/ 10800 w 21600"/>
                <a:gd name="T17" fmla="*/ 3600 h 21600"/>
                <a:gd name="T18" fmla="*/ 15300 w 21600"/>
                <a:gd name="T19" fmla="*/ 30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200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600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-1"/>
                    <a:pt x="10800" y="-1"/>
                  </a:cubicBezTo>
                  <a:cubicBezTo>
                    <a:pt x="8904" y="-1"/>
                    <a:pt x="7041" y="499"/>
                    <a:pt x="5400" y="1446"/>
                  </a:cubicBezTo>
                  <a:close/>
                </a:path>
              </a:pathLst>
            </a:custGeom>
            <a:solidFill>
              <a:srgbClr val="F9F67F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2934" name="_s252934"/>
            <p:cNvSpPr>
              <a:spLocks noChangeArrowheads="1" noTextEdit="1"/>
            </p:cNvSpPr>
            <p:nvPr/>
          </p:nvSpPr>
          <p:spPr bwMode="auto">
            <a:xfrm rot="7200000">
              <a:off x="2654" y="1275"/>
              <a:ext cx="2430" cy="2430"/>
            </a:xfrm>
            <a:custGeom>
              <a:avLst/>
              <a:gdLst>
                <a:gd name="G0" fmla="+- 7200 0 0"/>
                <a:gd name="G1" fmla="+- 15728640 0 0"/>
                <a:gd name="G2" fmla="+- 0 0 15728640"/>
                <a:gd name="T0" fmla="*/ 0 256 1"/>
                <a:gd name="T1" fmla="*/ 180 256 1"/>
                <a:gd name="G3" fmla="+- 15728640 T0 T1"/>
                <a:gd name="T2" fmla="*/ 0 256 1"/>
                <a:gd name="T3" fmla="*/ 90 256 1"/>
                <a:gd name="G4" fmla="+- 15728640 T2 T3"/>
                <a:gd name="G5" fmla="*/ G4 2 1"/>
                <a:gd name="T4" fmla="*/ 90 256 1"/>
                <a:gd name="T5" fmla="*/ 0 256 1"/>
                <a:gd name="G6" fmla="+- 15728640 T4 T5"/>
                <a:gd name="G7" fmla="*/ G6 2 1"/>
                <a:gd name="G8" fmla="abs 1572864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00"/>
                <a:gd name="G18" fmla="*/ 7200 1 2"/>
                <a:gd name="G19" fmla="+- G18 5400 0"/>
                <a:gd name="G20" fmla="cos G19 15728640"/>
                <a:gd name="G21" fmla="sin G19 15728640"/>
                <a:gd name="G22" fmla="+- G20 10800 0"/>
                <a:gd name="G23" fmla="+- G21 10800 0"/>
                <a:gd name="G24" fmla="+- 10800 0 G20"/>
                <a:gd name="G25" fmla="+- 7200 10800 0"/>
                <a:gd name="G26" fmla="?: G9 G17 G25"/>
                <a:gd name="G27" fmla="?: G9 0 21600"/>
                <a:gd name="G28" fmla="cos 10800 15728640"/>
                <a:gd name="G29" fmla="sin 10800 15728640"/>
                <a:gd name="G30" fmla="sin 7200 15728640"/>
                <a:gd name="G31" fmla="+- G28 10800 0"/>
                <a:gd name="G32" fmla="+- G29 10800 0"/>
                <a:gd name="G33" fmla="+- G30 10800 0"/>
                <a:gd name="G34" fmla="?: G4 0 G31"/>
                <a:gd name="G35" fmla="?: 15728640 G34 0"/>
                <a:gd name="G36" fmla="?: G6 G35 G31"/>
                <a:gd name="G37" fmla="+- 21600 0 G36"/>
                <a:gd name="G38" fmla="?: G4 0 G33"/>
                <a:gd name="G39" fmla="?: 1572864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300 w 21600"/>
                <a:gd name="T15" fmla="*/ 3005 h 21600"/>
                <a:gd name="T16" fmla="*/ 10800 w 21600"/>
                <a:gd name="T17" fmla="*/ 3600 h 21600"/>
                <a:gd name="T18" fmla="*/ 15300 w 21600"/>
                <a:gd name="T19" fmla="*/ 30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200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600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-1"/>
                    <a:pt x="10800" y="-1"/>
                  </a:cubicBezTo>
                  <a:cubicBezTo>
                    <a:pt x="8904" y="-1"/>
                    <a:pt x="7041" y="499"/>
                    <a:pt x="5400" y="1446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2935" name="_s252935"/>
            <p:cNvSpPr>
              <a:spLocks noChangeArrowheads="1" noTextEdit="1"/>
            </p:cNvSpPr>
            <p:nvPr/>
          </p:nvSpPr>
          <p:spPr bwMode="auto">
            <a:xfrm rot="14400000">
              <a:off x="1571" y="1044"/>
              <a:ext cx="2430" cy="2712"/>
            </a:xfrm>
            <a:custGeom>
              <a:avLst/>
              <a:gdLst>
                <a:gd name="G0" fmla="+- 7200 0 0"/>
                <a:gd name="G1" fmla="+- 15728640 0 0"/>
                <a:gd name="G2" fmla="+- 0 0 15728640"/>
                <a:gd name="T0" fmla="*/ 0 256 1"/>
                <a:gd name="T1" fmla="*/ 180 256 1"/>
                <a:gd name="G3" fmla="+- 15728640 T0 T1"/>
                <a:gd name="T2" fmla="*/ 0 256 1"/>
                <a:gd name="T3" fmla="*/ 90 256 1"/>
                <a:gd name="G4" fmla="+- 15728640 T2 T3"/>
                <a:gd name="G5" fmla="*/ G4 2 1"/>
                <a:gd name="T4" fmla="*/ 90 256 1"/>
                <a:gd name="T5" fmla="*/ 0 256 1"/>
                <a:gd name="G6" fmla="+- 15728640 T4 T5"/>
                <a:gd name="G7" fmla="*/ G6 2 1"/>
                <a:gd name="G8" fmla="abs 1572864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00"/>
                <a:gd name="G18" fmla="*/ 7200 1 2"/>
                <a:gd name="G19" fmla="+- G18 5400 0"/>
                <a:gd name="G20" fmla="cos G19 15728640"/>
                <a:gd name="G21" fmla="sin G19 15728640"/>
                <a:gd name="G22" fmla="+- G20 10800 0"/>
                <a:gd name="G23" fmla="+- G21 10800 0"/>
                <a:gd name="G24" fmla="+- 10800 0 G20"/>
                <a:gd name="G25" fmla="+- 7200 10800 0"/>
                <a:gd name="G26" fmla="?: G9 G17 G25"/>
                <a:gd name="G27" fmla="?: G9 0 21600"/>
                <a:gd name="G28" fmla="cos 10800 15728640"/>
                <a:gd name="G29" fmla="sin 10800 15728640"/>
                <a:gd name="G30" fmla="sin 7200 15728640"/>
                <a:gd name="G31" fmla="+- G28 10800 0"/>
                <a:gd name="G32" fmla="+- G29 10800 0"/>
                <a:gd name="G33" fmla="+- G30 10800 0"/>
                <a:gd name="G34" fmla="?: G4 0 G31"/>
                <a:gd name="G35" fmla="?: 15728640 G34 0"/>
                <a:gd name="G36" fmla="?: G6 G35 G31"/>
                <a:gd name="G37" fmla="+- 21600 0 G36"/>
                <a:gd name="G38" fmla="?: G4 0 G33"/>
                <a:gd name="G39" fmla="?: 1572864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300 w 21600"/>
                <a:gd name="T15" fmla="*/ 3005 h 21600"/>
                <a:gd name="T16" fmla="*/ 10800 w 21600"/>
                <a:gd name="T17" fmla="*/ 3600 h 21600"/>
                <a:gd name="T18" fmla="*/ 15300 w 21600"/>
                <a:gd name="T19" fmla="*/ 30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200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600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-1"/>
                    <a:pt x="10800" y="-1"/>
                  </a:cubicBezTo>
                  <a:cubicBezTo>
                    <a:pt x="8904" y="-1"/>
                    <a:pt x="7041" y="499"/>
                    <a:pt x="5400" y="1446"/>
                  </a:cubicBezTo>
                  <a:close/>
                </a:path>
              </a:pathLst>
            </a:cu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2936" name="_s252936"/>
            <p:cNvSpPr>
              <a:spLocks noChangeArrowheads="1"/>
            </p:cNvSpPr>
            <p:nvPr/>
          </p:nvSpPr>
          <p:spPr bwMode="auto">
            <a:xfrm>
              <a:off x="4378" y="1275"/>
              <a:ext cx="741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342900" indent="-342900" algn="ctr">
                <a:lnSpc>
                  <a:spcPct val="80000"/>
                </a:lnSpc>
                <a:spcBef>
                  <a:spcPct val="20000"/>
                </a:spcBef>
                <a:buFont typeface="Wingdings" pitchFamily="-110" charset="2"/>
                <a:buNone/>
              </a:pPr>
              <a:r>
                <a:rPr lang="it-IT" sz="2400" dirty="0"/>
                <a:t>La creazione</a:t>
              </a:r>
            </a:p>
            <a:p>
              <a:pPr marL="342900" indent="-342900" algn="ctr">
                <a:lnSpc>
                  <a:spcPct val="80000"/>
                </a:lnSpc>
                <a:spcBef>
                  <a:spcPct val="20000"/>
                </a:spcBef>
                <a:buFont typeface="Wingdings" pitchFamily="-110" charset="2"/>
                <a:buNone/>
              </a:pPr>
              <a:r>
                <a:rPr lang="it-IT" sz="2400" dirty="0"/>
                <a:t>di sistemi educativi</a:t>
              </a:r>
            </a:p>
            <a:p>
              <a:pPr marL="342900" indent="-342900" algn="ctr">
                <a:lnSpc>
                  <a:spcPct val="80000"/>
                </a:lnSpc>
                <a:spcBef>
                  <a:spcPct val="20000"/>
                </a:spcBef>
                <a:buFont typeface="Wingdings" pitchFamily="-110" charset="2"/>
                <a:buNone/>
              </a:pPr>
              <a:r>
                <a:rPr lang="it-IT" sz="2400" dirty="0"/>
                <a:t> </a:t>
              </a:r>
              <a:r>
                <a:rPr lang="it-IT" sz="2400" dirty="0" smtClean="0"/>
                <a:t>integrati</a:t>
              </a:r>
            </a:p>
            <a:p>
              <a:pPr marL="342900" indent="-342900" algn="ctr">
                <a:lnSpc>
                  <a:spcPct val="80000"/>
                </a:lnSpc>
                <a:spcBef>
                  <a:spcPct val="20000"/>
                </a:spcBef>
                <a:buFont typeface="Wingdings" pitchFamily="-110" charset="2"/>
                <a:buNone/>
              </a:pPr>
              <a:r>
                <a:rPr lang="it-IT" sz="2400" dirty="0" smtClean="0"/>
                <a:t>(c</a:t>
              </a:r>
              <a:r>
                <a:rPr lang="it-IT" sz="2400" i="1" dirty="0" smtClean="0"/>
                <a:t>ontinuum</a:t>
              </a:r>
              <a:r>
                <a:rPr lang="it-IT" sz="2400" dirty="0" smtClean="0"/>
                <a:t>) </a:t>
              </a:r>
              <a:endParaRPr lang="it-IT" sz="2400" dirty="0"/>
            </a:p>
          </p:txBody>
        </p:sp>
        <p:sp>
          <p:nvSpPr>
            <p:cNvPr id="252937" name="_s252937"/>
            <p:cNvSpPr>
              <a:spLocks noChangeArrowheads="1"/>
            </p:cNvSpPr>
            <p:nvPr/>
          </p:nvSpPr>
          <p:spPr bwMode="auto">
            <a:xfrm>
              <a:off x="2874" y="3119"/>
              <a:ext cx="741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2400"/>
                <a:t>L’attivazione </a:t>
              </a:r>
            </a:p>
            <a:p>
              <a:pPr algn="ctr"/>
              <a:r>
                <a:rPr lang="it-IT" sz="2400"/>
                <a:t>di politiche </a:t>
              </a:r>
            </a:p>
            <a:p>
              <a:pPr algn="ctr"/>
              <a:r>
                <a:rPr lang="it-IT" sz="2400"/>
                <a:t>a favore della domanda </a:t>
              </a:r>
            </a:p>
            <a:p>
              <a:pPr algn="ctr"/>
              <a:r>
                <a:rPr lang="it-IT" sz="2400"/>
                <a:t>educativa</a:t>
              </a:r>
            </a:p>
          </p:txBody>
        </p:sp>
        <p:sp>
          <p:nvSpPr>
            <p:cNvPr id="252938" name="_s252938"/>
            <p:cNvSpPr>
              <a:spLocks noChangeArrowheads="1"/>
            </p:cNvSpPr>
            <p:nvPr/>
          </p:nvSpPr>
          <p:spPr bwMode="auto">
            <a:xfrm>
              <a:off x="1475" y="1275"/>
              <a:ext cx="741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342900" indent="-342900" algn="ctr"/>
              <a:r>
                <a:rPr lang="it-IT" sz="2400"/>
                <a:t>La creazione </a:t>
              </a:r>
            </a:p>
            <a:p>
              <a:pPr marL="342900" indent="-342900" algn="ctr"/>
              <a:r>
                <a:rPr lang="it-IT" sz="2400"/>
                <a:t>di sistemi </a:t>
              </a:r>
            </a:p>
            <a:p>
              <a:pPr marL="342900" indent="-342900" algn="ctr"/>
              <a:r>
                <a:rPr lang="it-IT" sz="2400"/>
                <a:t>educativi per </a:t>
              </a:r>
            </a:p>
            <a:p>
              <a:pPr marL="342900" indent="-342900" algn="ctr"/>
              <a:r>
                <a:rPr lang="it-IT" sz="2400"/>
                <a:t>l’educazione</a:t>
              </a:r>
            </a:p>
            <a:p>
              <a:pPr marL="342900" indent="-342900" algn="ctr"/>
              <a:r>
                <a:rPr lang="it-IT" sz="2400"/>
                <a:t> </a:t>
              </a:r>
              <a:r>
                <a:rPr lang="it-IT" sz="2400" i="1"/>
                <a:t>lifelong</a:t>
              </a:r>
            </a:p>
            <a:p>
              <a:pPr marL="342900" indent="-342900" algn="ctr"/>
              <a:endParaRPr lang="it-IT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0176"/>
            <a:ext cx="8305800" cy="1115248"/>
          </a:xfrm>
          <a:solidFill>
            <a:srgbClr val="FF66FF"/>
          </a:solidFill>
        </p:spPr>
        <p:txBody>
          <a:bodyPr/>
          <a:lstStyle/>
          <a:p>
            <a:pPr eaLnBrk="1" hangingPunct="1"/>
            <a:r>
              <a:rPr lang="it-IT" dirty="0"/>
              <a:t>Il </a:t>
            </a:r>
            <a:r>
              <a:rPr lang="it-IT" i="1" dirty="0" err="1"/>
              <a:t>lifelong</a:t>
            </a:r>
            <a:r>
              <a:rPr lang="it-IT" i="1" dirty="0"/>
              <a:t> </a:t>
            </a:r>
            <a:r>
              <a:rPr lang="it-IT" i="1" dirty="0" err="1"/>
              <a:t>learning</a:t>
            </a:r>
            <a:endParaRPr lang="it-IT" i="1" dirty="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92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/>
              <a:t>Rivisitazione del concetto di educazione permanente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23850" y="2492375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/>
              <a:t>La prospettiva è quella del </a:t>
            </a:r>
            <a:r>
              <a:rPr lang="it-IT" sz="2400" i="1"/>
              <a:t>lifelong learning </a:t>
            </a:r>
            <a:r>
              <a:rPr lang="it-IT" sz="2400"/>
              <a:t>grazie ad una lettura che tenti di superare i limiti 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372225" y="3716338"/>
            <a:ext cx="23034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/>
              <a:t>della logica prevalentemente compensativa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24479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-110" charset="2"/>
              <a:buNone/>
            </a:pPr>
            <a:r>
              <a:rPr lang="it-IT" sz="2000"/>
              <a:t>di un’accezione esclusivamente ideologica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27088" y="5387975"/>
            <a:ext cx="7777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it-IT" sz="2800" dirty="0"/>
              <a:t>da utopia in politiche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7088" y="1484313"/>
            <a:ext cx="75612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dirty="0"/>
              <a:t>L’idea per cui l’uomo deve apprendere durante tutto l’arco della sua vita </a:t>
            </a:r>
            <a:r>
              <a:rPr lang="it-IT" sz="2400" b="1" dirty="0"/>
              <a:t>non è nuova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71723" y="2747087"/>
            <a:ext cx="83173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Since</a:t>
            </a:r>
            <a:r>
              <a:rPr lang="it-IT" dirty="0" smtClean="0"/>
              <a:t> life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, a living creature </a:t>
            </a:r>
            <a:r>
              <a:rPr lang="it-IT" dirty="0" err="1" smtClean="0"/>
              <a:t>lives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truly</a:t>
            </a:r>
            <a:r>
              <a:rPr lang="it-IT" dirty="0" smtClean="0"/>
              <a:t> and </a:t>
            </a:r>
            <a:r>
              <a:rPr lang="it-IT" dirty="0" err="1" smtClean="0"/>
              <a:t>positively</a:t>
            </a:r>
            <a:r>
              <a:rPr lang="it-IT" dirty="0" smtClean="0"/>
              <a:t> at </a:t>
            </a:r>
            <a:r>
              <a:rPr lang="it-IT" dirty="0" err="1" smtClean="0"/>
              <a:t>one</a:t>
            </a:r>
            <a:r>
              <a:rPr lang="it-IT" dirty="0" smtClean="0"/>
              <a:t> stage </a:t>
            </a:r>
            <a:r>
              <a:rPr lang="it-IT" dirty="0" err="1" smtClean="0"/>
              <a:t>as</a:t>
            </a:r>
            <a:r>
              <a:rPr lang="it-IT" dirty="0" smtClean="0"/>
              <a:t> at </a:t>
            </a:r>
            <a:r>
              <a:rPr lang="it-IT" dirty="0" err="1" smtClean="0"/>
              <a:t>another</a:t>
            </a:r>
            <a:r>
              <a:rPr lang="it-IT" dirty="0" smtClean="0"/>
              <a:t>, </a:t>
            </a:r>
            <a:r>
              <a:rPr lang="it-IT" dirty="0" err="1" smtClean="0"/>
              <a:t>with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intrinsic</a:t>
            </a:r>
            <a:r>
              <a:rPr lang="it-IT" dirty="0" smtClean="0"/>
              <a:t> </a:t>
            </a:r>
            <a:r>
              <a:rPr lang="it-IT" dirty="0" err="1" smtClean="0"/>
              <a:t>fullness</a:t>
            </a:r>
            <a:r>
              <a:rPr lang="it-IT" dirty="0" smtClean="0"/>
              <a:t> and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absolute</a:t>
            </a:r>
            <a:r>
              <a:rPr lang="it-IT" dirty="0" smtClean="0"/>
              <a:t> </a:t>
            </a:r>
            <a:r>
              <a:rPr lang="it-IT" dirty="0" err="1" smtClean="0"/>
              <a:t>claims</a:t>
            </a:r>
            <a:r>
              <a:rPr lang="it-IT" dirty="0" smtClean="0"/>
              <a:t>. </a:t>
            </a:r>
            <a:r>
              <a:rPr lang="it-IT" dirty="0" err="1" smtClean="0"/>
              <a:t>Hence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the </a:t>
            </a:r>
            <a:r>
              <a:rPr lang="it-IT" dirty="0" err="1" smtClean="0"/>
              <a:t>enterprise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supplying</a:t>
            </a:r>
            <a:r>
              <a:rPr lang="it-IT" dirty="0" smtClean="0"/>
              <a:t> the </a:t>
            </a:r>
            <a:r>
              <a:rPr lang="it-IT" dirty="0" err="1" smtClean="0"/>
              <a:t>conditions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insure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, or </a:t>
            </a:r>
            <a:r>
              <a:rPr lang="it-IT" dirty="0" err="1" smtClean="0"/>
              <a:t>adequacy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life, </a:t>
            </a:r>
            <a:r>
              <a:rPr lang="it-IT" dirty="0" err="1" smtClean="0"/>
              <a:t>irrespective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age</a:t>
            </a:r>
            <a:endParaRPr lang="it-IT" dirty="0" smtClean="0"/>
          </a:p>
          <a:p>
            <a:pPr algn="ctr"/>
            <a:r>
              <a:rPr lang="it-IT" dirty="0" err="1" smtClean="0"/>
              <a:t>J</a:t>
            </a:r>
            <a:r>
              <a:rPr lang="it-IT" dirty="0" smtClean="0"/>
              <a:t>. </a:t>
            </a:r>
            <a:r>
              <a:rPr lang="it-IT" dirty="0" err="1" smtClean="0"/>
              <a:t>Dewey</a:t>
            </a:r>
            <a:r>
              <a:rPr lang="it-IT" dirty="0" smtClean="0"/>
              <a:t>, </a:t>
            </a:r>
            <a:r>
              <a:rPr lang="it-IT" i="1" dirty="0" err="1" smtClean="0"/>
              <a:t>Democracy</a:t>
            </a:r>
            <a:r>
              <a:rPr lang="it-IT" i="1" dirty="0" smtClean="0"/>
              <a:t> and </a:t>
            </a:r>
            <a:r>
              <a:rPr lang="it-IT" i="1" dirty="0" err="1" smtClean="0"/>
              <a:t>Education</a:t>
            </a:r>
            <a:r>
              <a:rPr lang="it-IT" b="1" i="1" dirty="0" smtClean="0"/>
              <a:t>, </a:t>
            </a:r>
            <a:r>
              <a:rPr lang="it-IT" dirty="0" smtClean="0"/>
              <a:t>1916, 51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71723" y="4801762"/>
            <a:ext cx="85031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(</a:t>
            </a:r>
            <a:r>
              <a:rPr lang="en-GB" dirty="0" err="1" smtClean="0"/>
              <a:t>A)dult</a:t>
            </a:r>
            <a:r>
              <a:rPr lang="en-GB" dirty="0" smtClean="0"/>
              <a:t> education must not be regarded as a luxury for a few exceptional persons here and there, not as a thing which concerns a short span of early manhood, but that adult education is a permanent national necessity, an inseparable aspect of citizenship, and therefore should be both universal and lifelong </a:t>
            </a:r>
          </a:p>
          <a:p>
            <a:pPr algn="ctr"/>
            <a:r>
              <a:rPr lang="en-GB" dirty="0" smtClean="0"/>
              <a:t>British Ministry of Reconstruction, </a:t>
            </a:r>
            <a:r>
              <a:rPr lang="en-GB" i="1" dirty="0" smtClean="0"/>
              <a:t>Adult Education Committee</a:t>
            </a:r>
            <a:r>
              <a:rPr lang="it-IT" dirty="0" smtClean="0"/>
              <a:t> , 1919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05400" y="1192696"/>
            <a:ext cx="76513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it-IT" sz="2400" dirty="0" smtClean="0"/>
              <a:t>La </a:t>
            </a:r>
            <a:r>
              <a:rPr lang="it-IT" sz="2400" b="1" dirty="0" smtClean="0"/>
              <a:t>novità</a:t>
            </a:r>
            <a:r>
              <a:rPr lang="it-IT" sz="2400" dirty="0" smtClean="0"/>
              <a:t> rispetto al passato consiste nello sforzo di </a:t>
            </a:r>
            <a:r>
              <a:rPr lang="it-IT" sz="2400" b="1" dirty="0" smtClean="0"/>
              <a:t>democratizzazione</a:t>
            </a:r>
            <a:r>
              <a:rPr lang="it-IT" sz="2400" dirty="0" smtClean="0"/>
              <a:t> che vuole elevare l’educazione permanente a </a:t>
            </a:r>
            <a:r>
              <a:rPr lang="it-IT" sz="2400" b="1" dirty="0" smtClean="0"/>
              <a:t>principio universale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05400" y="3655535"/>
            <a:ext cx="76513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Tuttavia, la «vera e propria ossessione del 'cambiamento' che caratterizzerebbe ogni cosa, e a cui è giocoforza se non 'adattarsi' almeno prepararsi» rappresenta l’elemento intrinseco di debolezza della filosofia dell'educazione permanente</a:t>
            </a:r>
          </a:p>
          <a:p>
            <a:pPr algn="ctr"/>
            <a:r>
              <a:rPr lang="en-GB" dirty="0" smtClean="0"/>
              <a:t>F. Susi, S. </a:t>
            </a:r>
            <a:r>
              <a:rPr lang="en-GB" dirty="0" err="1" smtClean="0"/>
              <a:t>Meghnagi</a:t>
            </a:r>
            <a:r>
              <a:rPr lang="en-GB" dirty="0" smtClean="0"/>
              <a:t>, </a:t>
            </a:r>
            <a:r>
              <a:rPr lang="en-GB" i="1" dirty="0" err="1" smtClean="0"/>
              <a:t>L'educazione</a:t>
            </a:r>
            <a:r>
              <a:rPr lang="en-GB" i="1" dirty="0" smtClean="0"/>
              <a:t> </a:t>
            </a:r>
            <a:r>
              <a:rPr lang="en-GB" i="1" dirty="0" err="1" smtClean="0"/>
              <a:t>permanente</a:t>
            </a:r>
            <a:r>
              <a:rPr lang="en-GB" dirty="0" smtClean="0"/>
              <a:t>, 1977</a:t>
            </a:r>
            <a:r>
              <a:rPr lang="it-IT" dirty="0" smtClean="0"/>
              <a:t>  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fusione">
  <a:themeElements>
    <a:clrScheme name="Infusione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e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Infusione.thmx</Template>
  <TotalTime>1127</TotalTime>
  <Words>1738</Words>
  <Application>Microsoft Macintosh PowerPoint</Application>
  <PresentationFormat>Presentazione su schermo (4:3)</PresentationFormat>
  <Paragraphs>208</Paragraphs>
  <Slides>24</Slides>
  <Notes>23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Infusione</vt:lpstr>
      <vt:lpstr>La dimensione educativa del lifelong learning</vt:lpstr>
      <vt:lpstr>La formulazione del lifelong learning</vt:lpstr>
      <vt:lpstr>Diapositiva 3</vt:lpstr>
      <vt:lpstr>Diapositiva 4</vt:lpstr>
      <vt:lpstr>Lo scenario economico</vt:lpstr>
      <vt:lpstr>Le risposte</vt:lpstr>
      <vt:lpstr>Il lifelong learning</vt:lpstr>
      <vt:lpstr>Diapositiva 8</vt:lpstr>
      <vt:lpstr>Diapositiva 9</vt:lpstr>
      <vt:lpstr>Diapositiva 10</vt:lpstr>
      <vt:lpstr>Diapositiva 11</vt:lpstr>
      <vt:lpstr>Diapositiva 12</vt:lpstr>
      <vt:lpstr>Alcuni documenti europei</vt:lpstr>
      <vt:lpstr>Diapositiva 14</vt:lpstr>
      <vt:lpstr>Decisione del Parlamento europeo e del Consiglio che proclama il 1996 “Anno europeo dell’istruzione e della formazione lungo tutto l’arco della vita”</vt:lpstr>
      <vt:lpstr> Commissione delle Comunità europee, Insegnare e apprendere. Verso la società conoscitiva, Bruxelles 1995  </vt:lpstr>
      <vt:lpstr>Commissione delle Comunità europee, Memorandum sull’istruzione e la formazione permanente, Bruxelles 2000  </vt:lpstr>
      <vt:lpstr>Commissione delle Comunità europee, Realizzare uno spazio europeo dell’apprendimento permanente, Bruxelles (2001)  </vt:lpstr>
      <vt:lpstr>Risoluzione del Consiglio del 27 giugno 2002 sull’apprendimento permanente</vt:lpstr>
      <vt:lpstr>Raccomandazione del Parlamento europeo e del Consiglio relativa a competenze chiave per l’apprendimento permanente (18 dicembre 2006)</vt:lpstr>
      <vt:lpstr>Alcuni limiti</vt:lpstr>
      <vt:lpstr>Diapositiva 22</vt:lpstr>
      <vt:lpstr>Riferimenti bibliografici</vt:lpstr>
      <vt:lpstr>Diapositiva 24</vt:lpstr>
    </vt:vector>
  </TitlesOfParts>
  <Company>Università di Catania Dipart. Processi Formativi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cambiamento di paradigma: dall’educazione permanente al lifelong learning</dc:title>
  <dc:creator>Roberta Piazza</dc:creator>
  <cp:lastModifiedBy>Roberta Piazza</cp:lastModifiedBy>
  <cp:revision>25</cp:revision>
  <dcterms:created xsi:type="dcterms:W3CDTF">2010-03-19T12:44:43Z</dcterms:created>
  <dcterms:modified xsi:type="dcterms:W3CDTF">2010-03-19T13:01:41Z</dcterms:modified>
</cp:coreProperties>
</file>